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65" r:id="rId3"/>
    <p:sldId id="274" r:id="rId4"/>
    <p:sldId id="277" r:id="rId5"/>
    <p:sldId id="275" r:id="rId6"/>
    <p:sldId id="276" r:id="rId7"/>
    <p:sldId id="266" r:id="rId8"/>
    <p:sldId id="267" r:id="rId9"/>
    <p:sldId id="268" r:id="rId10"/>
    <p:sldId id="269" r:id="rId11"/>
    <p:sldId id="278" r:id="rId12"/>
    <p:sldId id="272" r:id="rId13"/>
    <p:sldId id="273" r:id="rId14"/>
  </p:sldIdLst>
  <p:sldSz cx="9144000" cy="6858000" type="screen4x3"/>
  <p:notesSz cx="6761163" cy="9942513"/>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92" d="100"/>
          <a:sy n="92" d="100"/>
        </p:scale>
        <p:origin x="150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E1AD4-914D-4678-AB40-54F1F8D40975}"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ru-RU"/>
        </a:p>
      </dgm:t>
    </dgm:pt>
    <dgm:pt modelId="{6B2FA7C8-8EF9-40F4-A8E2-3E4A7C7A185B}">
      <dgm:prSet phldrT="[Текст]" custT="1"/>
      <dgm:spPr/>
      <dgm:t>
        <a:bodyPr/>
        <a:lstStyle/>
        <a:p>
          <a:r>
            <a:rPr lang="kk-KZ" sz="1800" dirty="0">
              <a:latin typeface="Times New Roman" pitchFamily="18" charset="0"/>
              <a:cs typeface="Times New Roman" pitchFamily="18" charset="0"/>
            </a:rPr>
            <a:t>Бизнестің әлеуметтік жауапкершілік қызметіне байланысты қалыптасқан көзқарастар</a:t>
          </a:r>
          <a:endParaRPr lang="ru-RU" sz="1800" dirty="0">
            <a:latin typeface="Times New Roman" pitchFamily="18" charset="0"/>
            <a:cs typeface="Times New Roman" pitchFamily="18" charset="0"/>
          </a:endParaRPr>
        </a:p>
      </dgm:t>
    </dgm:pt>
    <dgm:pt modelId="{FD5A8708-EAA0-418C-9F9C-268EF3D14330}" type="parTrans" cxnId="{FE6283D2-16C4-4893-89ED-15B2D070DA30}">
      <dgm:prSet/>
      <dgm:spPr/>
      <dgm:t>
        <a:bodyPr/>
        <a:lstStyle/>
        <a:p>
          <a:endParaRPr lang="ru-RU" sz="1800">
            <a:latin typeface="Times New Roman" pitchFamily="18" charset="0"/>
            <a:cs typeface="Times New Roman" pitchFamily="18" charset="0"/>
          </a:endParaRPr>
        </a:p>
      </dgm:t>
    </dgm:pt>
    <dgm:pt modelId="{F4A10514-B1E2-4099-A72B-75180684ACE8}" type="sibTrans" cxnId="{FE6283D2-16C4-4893-89ED-15B2D070DA30}">
      <dgm:prSet/>
      <dgm:spPr/>
      <dgm:t>
        <a:bodyPr/>
        <a:lstStyle/>
        <a:p>
          <a:endParaRPr lang="ru-RU" sz="1800">
            <a:latin typeface="Times New Roman" pitchFamily="18" charset="0"/>
            <a:cs typeface="Times New Roman" pitchFamily="18" charset="0"/>
          </a:endParaRPr>
        </a:p>
      </dgm:t>
    </dgm:pt>
    <dgm:pt modelId="{8616B1E9-8A0D-4862-8BB9-2A21A7555AD9}">
      <dgm:prSet phldrT="[Текст]" custT="1"/>
      <dgm:spPr/>
      <dgm:t>
        <a:bodyPr/>
        <a:lstStyle/>
        <a:p>
          <a:r>
            <a:rPr lang="kk-KZ" sz="1800" dirty="0">
              <a:latin typeface="Times New Roman" pitchFamily="18" charset="0"/>
              <a:cs typeface="Times New Roman" pitchFamily="18" charset="0"/>
            </a:rPr>
            <a:t>Бизнестің жауапкершілігі жұмыс орындарын құрумен және оларды тиімді пайдалануды қамтамасыз етумен сипатталады</a:t>
          </a:r>
          <a:endParaRPr lang="ru-RU" sz="1800" dirty="0">
            <a:latin typeface="Times New Roman" pitchFamily="18" charset="0"/>
            <a:cs typeface="Times New Roman" pitchFamily="18" charset="0"/>
          </a:endParaRPr>
        </a:p>
      </dgm:t>
    </dgm:pt>
    <dgm:pt modelId="{53B3657C-E781-4388-9E91-EEE12E330AF5}" type="parTrans" cxnId="{7201AF95-6ACD-4134-A66E-C174072EF6D2}">
      <dgm:prSet/>
      <dgm:spPr/>
      <dgm:t>
        <a:bodyPr/>
        <a:lstStyle/>
        <a:p>
          <a:endParaRPr lang="ru-RU" sz="1800">
            <a:latin typeface="Times New Roman" pitchFamily="18" charset="0"/>
            <a:cs typeface="Times New Roman" pitchFamily="18" charset="0"/>
          </a:endParaRPr>
        </a:p>
      </dgm:t>
    </dgm:pt>
    <dgm:pt modelId="{3155546E-C548-4C0F-8326-8C36C2628E4C}" type="sibTrans" cxnId="{7201AF95-6ACD-4134-A66E-C174072EF6D2}">
      <dgm:prSet/>
      <dgm:spPr/>
      <dgm:t>
        <a:bodyPr/>
        <a:lstStyle/>
        <a:p>
          <a:endParaRPr lang="ru-RU" sz="1800">
            <a:latin typeface="Times New Roman" pitchFamily="18" charset="0"/>
            <a:cs typeface="Times New Roman" pitchFamily="18" charset="0"/>
          </a:endParaRPr>
        </a:p>
      </dgm:t>
    </dgm:pt>
    <dgm:pt modelId="{723C437E-0171-4BF5-B5FC-0178C39314C4}">
      <dgm:prSet phldrT="[Текст]" custT="1"/>
      <dgm:spPr/>
      <dgm:t>
        <a:bodyPr/>
        <a:lstStyle/>
        <a:p>
          <a:r>
            <a:rPr lang="kk-KZ" sz="1800" dirty="0">
              <a:latin typeface="Times New Roman" pitchFamily="18" charset="0"/>
              <a:cs typeface="Times New Roman" pitchFamily="18" charset="0"/>
            </a:rPr>
            <a:t>Ағылшын-американдық (либералдық) үлгіде жұмыскер жалақы алады және өзінің әртүрлі әлеуметтік қажеттіліктерін жеке құрылымдар арқылы дербес қанағаттандырады</a:t>
          </a:r>
          <a:endParaRPr lang="ru-RU" sz="1800" dirty="0">
            <a:latin typeface="Times New Roman" pitchFamily="18" charset="0"/>
            <a:cs typeface="Times New Roman" pitchFamily="18" charset="0"/>
          </a:endParaRPr>
        </a:p>
      </dgm:t>
    </dgm:pt>
    <dgm:pt modelId="{43DFD586-3312-42CB-A0A1-815C39ADDC16}" type="parTrans" cxnId="{82974A61-EC5B-4EC1-9050-6CF0BBF6CF2D}">
      <dgm:prSet/>
      <dgm:spPr/>
      <dgm:t>
        <a:bodyPr/>
        <a:lstStyle/>
        <a:p>
          <a:endParaRPr lang="ru-RU" sz="1800">
            <a:latin typeface="Times New Roman" pitchFamily="18" charset="0"/>
            <a:cs typeface="Times New Roman" pitchFamily="18" charset="0"/>
          </a:endParaRPr>
        </a:p>
      </dgm:t>
    </dgm:pt>
    <dgm:pt modelId="{BB3786D5-F1E4-471A-AE00-8B2EB1B7B871}" type="sibTrans" cxnId="{82974A61-EC5B-4EC1-9050-6CF0BBF6CF2D}">
      <dgm:prSet/>
      <dgm:spPr/>
      <dgm:t>
        <a:bodyPr/>
        <a:lstStyle/>
        <a:p>
          <a:endParaRPr lang="ru-RU" sz="1800">
            <a:latin typeface="Times New Roman" pitchFamily="18" charset="0"/>
            <a:cs typeface="Times New Roman" pitchFamily="18" charset="0"/>
          </a:endParaRPr>
        </a:p>
      </dgm:t>
    </dgm:pt>
    <dgm:pt modelId="{329367F8-7E0B-406A-8E16-A7A39F4A7FCF}">
      <dgm:prSet phldrT="[Текст]" custT="1"/>
      <dgm:spPr/>
      <dgm:t>
        <a:bodyPr/>
        <a:lstStyle/>
        <a:p>
          <a:r>
            <a:rPr lang="kk-KZ" sz="1800" dirty="0">
              <a:latin typeface="Times New Roman" pitchFamily="18" charset="0"/>
              <a:cs typeface="Times New Roman" pitchFamily="18" charset="0"/>
            </a:rPr>
            <a:t>Еуропалық (әлеуметтік) үлгіде бизнес айтарлықтай көп салықтар төлейді, ал мемлекет осы қаражатқа халықтың едәуір маңызды әлеуметтік қажеттіліктерін іске асыру үшін жағдай жасайды.</a:t>
          </a:r>
          <a:endParaRPr lang="ru-RU" sz="1800" dirty="0">
            <a:latin typeface="Times New Roman" pitchFamily="18" charset="0"/>
            <a:cs typeface="Times New Roman" pitchFamily="18" charset="0"/>
          </a:endParaRPr>
        </a:p>
      </dgm:t>
    </dgm:pt>
    <dgm:pt modelId="{B7DAF170-B883-475F-85AF-142641E0603F}" type="parTrans" cxnId="{87FFD320-479C-4E76-8B97-EC20C20AC5F0}">
      <dgm:prSet/>
      <dgm:spPr/>
      <dgm:t>
        <a:bodyPr/>
        <a:lstStyle/>
        <a:p>
          <a:endParaRPr lang="ru-RU" sz="1800">
            <a:latin typeface="Times New Roman" pitchFamily="18" charset="0"/>
            <a:cs typeface="Times New Roman" pitchFamily="18" charset="0"/>
          </a:endParaRPr>
        </a:p>
      </dgm:t>
    </dgm:pt>
    <dgm:pt modelId="{6B724241-29E3-473C-89CF-B809D6ECB8CB}" type="sibTrans" cxnId="{87FFD320-479C-4E76-8B97-EC20C20AC5F0}">
      <dgm:prSet/>
      <dgm:spPr/>
      <dgm:t>
        <a:bodyPr/>
        <a:lstStyle/>
        <a:p>
          <a:endParaRPr lang="ru-RU" sz="1800">
            <a:latin typeface="Times New Roman" pitchFamily="18" charset="0"/>
            <a:cs typeface="Times New Roman" pitchFamily="18" charset="0"/>
          </a:endParaRPr>
        </a:p>
      </dgm:t>
    </dgm:pt>
    <dgm:pt modelId="{3BA21C3E-7D85-460D-B950-F4566A26C976}">
      <dgm:prSet phldrT="[Текст]" custT="1"/>
      <dgm:spPr/>
      <dgm:t>
        <a:bodyPr/>
        <a:lstStyle/>
        <a:p>
          <a:r>
            <a:rPr lang="kk-KZ" sz="1800" dirty="0">
              <a:latin typeface="Times New Roman" pitchFamily="18" charset="0"/>
              <a:cs typeface="Times New Roman" pitchFamily="18" charset="0"/>
            </a:rPr>
            <a:t>Бизнес бәріне жауап береді. Бұл бағыт социализм кезінде кеңінен қолданылды. Яғни кәсіпорындар әртүрлі әлеуметтік инфрақұрылымдарды құрып, қаржыландырып және басқарып отырады.</a:t>
          </a:r>
          <a:endParaRPr lang="ru-RU" sz="1800" dirty="0">
            <a:latin typeface="Times New Roman" pitchFamily="18" charset="0"/>
            <a:cs typeface="Times New Roman" pitchFamily="18" charset="0"/>
          </a:endParaRPr>
        </a:p>
      </dgm:t>
    </dgm:pt>
    <dgm:pt modelId="{4BB9C921-7C48-408B-9956-D3991022BE64}" type="parTrans" cxnId="{2E427635-3B51-4448-8110-2ED0BA1EF85C}">
      <dgm:prSet/>
      <dgm:spPr/>
      <dgm:t>
        <a:bodyPr/>
        <a:lstStyle/>
        <a:p>
          <a:endParaRPr lang="ru-RU" sz="1800">
            <a:latin typeface="Times New Roman" pitchFamily="18" charset="0"/>
            <a:cs typeface="Times New Roman" pitchFamily="18" charset="0"/>
          </a:endParaRPr>
        </a:p>
      </dgm:t>
    </dgm:pt>
    <dgm:pt modelId="{F7E3CC47-9EC5-4DB3-9253-FA68C23DF1FD}" type="sibTrans" cxnId="{2E427635-3B51-4448-8110-2ED0BA1EF85C}">
      <dgm:prSet/>
      <dgm:spPr/>
      <dgm:t>
        <a:bodyPr/>
        <a:lstStyle/>
        <a:p>
          <a:endParaRPr lang="ru-RU" sz="1800">
            <a:latin typeface="Times New Roman" pitchFamily="18" charset="0"/>
            <a:cs typeface="Times New Roman" pitchFamily="18" charset="0"/>
          </a:endParaRPr>
        </a:p>
      </dgm:t>
    </dgm:pt>
    <dgm:pt modelId="{80813F94-DE6F-46E1-8E61-E5EE68F357F1}" type="pres">
      <dgm:prSet presAssocID="{5A7E1AD4-914D-4678-AB40-54F1F8D40975}" presName="hierChild1" presStyleCnt="0">
        <dgm:presLayoutVars>
          <dgm:chPref val="1"/>
          <dgm:dir/>
          <dgm:animOne val="branch"/>
          <dgm:animLvl val="lvl"/>
          <dgm:resizeHandles/>
        </dgm:presLayoutVars>
      </dgm:prSet>
      <dgm:spPr/>
      <dgm:t>
        <a:bodyPr/>
        <a:lstStyle/>
        <a:p>
          <a:endParaRPr lang="ru-RU"/>
        </a:p>
      </dgm:t>
    </dgm:pt>
    <dgm:pt modelId="{86E57DC4-20D2-4273-97D2-CD7592CB299C}" type="pres">
      <dgm:prSet presAssocID="{6B2FA7C8-8EF9-40F4-A8E2-3E4A7C7A185B}" presName="hierRoot1" presStyleCnt="0"/>
      <dgm:spPr/>
    </dgm:pt>
    <dgm:pt modelId="{2A048E8D-C3CF-482C-A1DE-667CD29CC0D4}" type="pres">
      <dgm:prSet presAssocID="{6B2FA7C8-8EF9-40F4-A8E2-3E4A7C7A185B}" presName="composite" presStyleCnt="0"/>
      <dgm:spPr/>
    </dgm:pt>
    <dgm:pt modelId="{B02DB442-81C3-484A-8583-2194C5EA9C44}" type="pres">
      <dgm:prSet presAssocID="{6B2FA7C8-8EF9-40F4-A8E2-3E4A7C7A185B}" presName="background" presStyleLbl="node0" presStyleIdx="0" presStyleCnt="1"/>
      <dgm:spPr/>
    </dgm:pt>
    <dgm:pt modelId="{2ECBEAC4-A364-40D9-AFB0-4C2F1EF4056C}" type="pres">
      <dgm:prSet presAssocID="{6B2FA7C8-8EF9-40F4-A8E2-3E4A7C7A185B}" presName="text" presStyleLbl="fgAcc0" presStyleIdx="0" presStyleCnt="1" custScaleX="228548" custLinFactNeighborX="-6304" custLinFactNeighborY="-63220">
        <dgm:presLayoutVars>
          <dgm:chPref val="3"/>
        </dgm:presLayoutVars>
      </dgm:prSet>
      <dgm:spPr/>
      <dgm:t>
        <a:bodyPr/>
        <a:lstStyle/>
        <a:p>
          <a:endParaRPr lang="ru-RU"/>
        </a:p>
      </dgm:t>
    </dgm:pt>
    <dgm:pt modelId="{8E16210A-C0B8-4E59-B633-0E237D48A6AD}" type="pres">
      <dgm:prSet presAssocID="{6B2FA7C8-8EF9-40F4-A8E2-3E4A7C7A185B}" presName="hierChild2" presStyleCnt="0"/>
      <dgm:spPr/>
    </dgm:pt>
    <dgm:pt modelId="{68B9FAE7-1BBB-48B9-88D5-D742ED6FD125}" type="pres">
      <dgm:prSet presAssocID="{53B3657C-E781-4388-9E91-EEE12E330AF5}" presName="Name10" presStyleLbl="parChTrans1D2" presStyleIdx="0" presStyleCnt="2"/>
      <dgm:spPr/>
      <dgm:t>
        <a:bodyPr/>
        <a:lstStyle/>
        <a:p>
          <a:endParaRPr lang="ru-RU"/>
        </a:p>
      </dgm:t>
    </dgm:pt>
    <dgm:pt modelId="{92C7706C-662F-4AA4-9DDA-10D8422530C5}" type="pres">
      <dgm:prSet presAssocID="{8616B1E9-8A0D-4862-8BB9-2A21A7555AD9}" presName="hierRoot2" presStyleCnt="0"/>
      <dgm:spPr/>
    </dgm:pt>
    <dgm:pt modelId="{ACBBBDA0-7457-43CF-9E79-44E6FAB5E56C}" type="pres">
      <dgm:prSet presAssocID="{8616B1E9-8A0D-4862-8BB9-2A21A7555AD9}" presName="composite2" presStyleCnt="0"/>
      <dgm:spPr/>
    </dgm:pt>
    <dgm:pt modelId="{F9216255-1BE8-4F41-982D-097CBE3054E7}" type="pres">
      <dgm:prSet presAssocID="{8616B1E9-8A0D-4862-8BB9-2A21A7555AD9}" presName="background2" presStyleLbl="node2" presStyleIdx="0" presStyleCnt="2"/>
      <dgm:spPr/>
    </dgm:pt>
    <dgm:pt modelId="{54A74E0C-2108-4370-95CE-FABBB9D8EEDB}" type="pres">
      <dgm:prSet presAssocID="{8616B1E9-8A0D-4862-8BB9-2A21A7555AD9}" presName="text2" presStyleLbl="fgAcc2" presStyleIdx="0" presStyleCnt="2" custScaleX="181562" custScaleY="170382" custLinFactNeighborX="-55039" custLinFactNeighborY="-1617">
        <dgm:presLayoutVars>
          <dgm:chPref val="3"/>
        </dgm:presLayoutVars>
      </dgm:prSet>
      <dgm:spPr/>
      <dgm:t>
        <a:bodyPr/>
        <a:lstStyle/>
        <a:p>
          <a:endParaRPr lang="ru-RU"/>
        </a:p>
      </dgm:t>
    </dgm:pt>
    <dgm:pt modelId="{43EE53B1-078E-40C2-B85A-7BE810FBB19B}" type="pres">
      <dgm:prSet presAssocID="{8616B1E9-8A0D-4862-8BB9-2A21A7555AD9}" presName="hierChild3" presStyleCnt="0"/>
      <dgm:spPr/>
    </dgm:pt>
    <dgm:pt modelId="{F02FD803-C7F5-442B-9EC9-9019F7EE2F06}" type="pres">
      <dgm:prSet presAssocID="{43DFD586-3312-42CB-A0A1-815C39ADDC16}" presName="Name17" presStyleLbl="parChTrans1D3" presStyleIdx="0" presStyleCnt="2"/>
      <dgm:spPr/>
      <dgm:t>
        <a:bodyPr/>
        <a:lstStyle/>
        <a:p>
          <a:endParaRPr lang="ru-RU"/>
        </a:p>
      </dgm:t>
    </dgm:pt>
    <dgm:pt modelId="{1F594992-6C02-4A62-944D-36013C7F4812}" type="pres">
      <dgm:prSet presAssocID="{723C437E-0171-4BF5-B5FC-0178C39314C4}" presName="hierRoot3" presStyleCnt="0"/>
      <dgm:spPr/>
    </dgm:pt>
    <dgm:pt modelId="{85E6AA83-F537-455C-9878-0C04526CD6AA}" type="pres">
      <dgm:prSet presAssocID="{723C437E-0171-4BF5-B5FC-0178C39314C4}" presName="composite3" presStyleCnt="0"/>
      <dgm:spPr/>
    </dgm:pt>
    <dgm:pt modelId="{233CB3BA-C46C-4C99-B8B4-960FC2264B1F}" type="pres">
      <dgm:prSet presAssocID="{723C437E-0171-4BF5-B5FC-0178C39314C4}" presName="background3" presStyleLbl="node3" presStyleIdx="0" presStyleCnt="2"/>
      <dgm:spPr/>
    </dgm:pt>
    <dgm:pt modelId="{8EBA8B90-1DA8-4FD9-B080-E5C45CD94858}" type="pres">
      <dgm:prSet presAssocID="{723C437E-0171-4BF5-B5FC-0178C39314C4}" presName="text3" presStyleLbl="fgAcc3" presStyleIdx="0" presStyleCnt="2" custScaleX="151123" custScaleY="232085">
        <dgm:presLayoutVars>
          <dgm:chPref val="3"/>
        </dgm:presLayoutVars>
      </dgm:prSet>
      <dgm:spPr/>
      <dgm:t>
        <a:bodyPr/>
        <a:lstStyle/>
        <a:p>
          <a:endParaRPr lang="ru-RU"/>
        </a:p>
      </dgm:t>
    </dgm:pt>
    <dgm:pt modelId="{3E6E1582-B696-4117-9177-AFA00C998ECD}" type="pres">
      <dgm:prSet presAssocID="{723C437E-0171-4BF5-B5FC-0178C39314C4}" presName="hierChild4" presStyleCnt="0"/>
      <dgm:spPr/>
    </dgm:pt>
    <dgm:pt modelId="{5B974C93-7565-496C-80FA-63D1DD5169CC}" type="pres">
      <dgm:prSet presAssocID="{B7DAF170-B883-475F-85AF-142641E0603F}" presName="Name17" presStyleLbl="parChTrans1D3" presStyleIdx="1" presStyleCnt="2"/>
      <dgm:spPr/>
      <dgm:t>
        <a:bodyPr/>
        <a:lstStyle/>
        <a:p>
          <a:endParaRPr lang="ru-RU"/>
        </a:p>
      </dgm:t>
    </dgm:pt>
    <dgm:pt modelId="{BF68627A-2804-4A4C-8BDA-981A8BB0A65D}" type="pres">
      <dgm:prSet presAssocID="{329367F8-7E0B-406A-8E16-A7A39F4A7FCF}" presName="hierRoot3" presStyleCnt="0"/>
      <dgm:spPr/>
    </dgm:pt>
    <dgm:pt modelId="{88CDB14B-2872-45E1-A480-C74F644ED77D}" type="pres">
      <dgm:prSet presAssocID="{329367F8-7E0B-406A-8E16-A7A39F4A7FCF}" presName="composite3" presStyleCnt="0"/>
      <dgm:spPr/>
    </dgm:pt>
    <dgm:pt modelId="{093FF691-B78E-4D58-B517-A0E0FB4E7756}" type="pres">
      <dgm:prSet presAssocID="{329367F8-7E0B-406A-8E16-A7A39F4A7FCF}" presName="background3" presStyleLbl="node3" presStyleIdx="1" presStyleCnt="2"/>
      <dgm:spPr/>
    </dgm:pt>
    <dgm:pt modelId="{3B538099-CA10-4CC2-AFB5-F6F73C8F20AA}" type="pres">
      <dgm:prSet presAssocID="{329367F8-7E0B-406A-8E16-A7A39F4A7FCF}" presName="text3" presStyleLbl="fgAcc3" presStyleIdx="1" presStyleCnt="2" custScaleX="210364" custScaleY="211696" custLinFactNeighborX="44322" custLinFactNeighborY="20245">
        <dgm:presLayoutVars>
          <dgm:chPref val="3"/>
        </dgm:presLayoutVars>
      </dgm:prSet>
      <dgm:spPr/>
      <dgm:t>
        <a:bodyPr/>
        <a:lstStyle/>
        <a:p>
          <a:endParaRPr lang="ru-RU"/>
        </a:p>
      </dgm:t>
    </dgm:pt>
    <dgm:pt modelId="{321E8F2B-27D4-4E05-8FF3-F468F0E78AB3}" type="pres">
      <dgm:prSet presAssocID="{329367F8-7E0B-406A-8E16-A7A39F4A7FCF}" presName="hierChild4" presStyleCnt="0"/>
      <dgm:spPr/>
    </dgm:pt>
    <dgm:pt modelId="{B5AF70A5-38DC-4414-9F95-9F2C8D5747D7}" type="pres">
      <dgm:prSet presAssocID="{4BB9C921-7C48-408B-9956-D3991022BE64}" presName="Name10" presStyleLbl="parChTrans1D2" presStyleIdx="1" presStyleCnt="2"/>
      <dgm:spPr/>
      <dgm:t>
        <a:bodyPr/>
        <a:lstStyle/>
        <a:p>
          <a:endParaRPr lang="ru-RU"/>
        </a:p>
      </dgm:t>
    </dgm:pt>
    <dgm:pt modelId="{D657BA28-1699-4ED6-83EC-4148D5140823}" type="pres">
      <dgm:prSet presAssocID="{3BA21C3E-7D85-460D-B950-F4566A26C976}" presName="hierRoot2" presStyleCnt="0"/>
      <dgm:spPr/>
    </dgm:pt>
    <dgm:pt modelId="{74EE0140-BB16-490B-B477-F66649005EF6}" type="pres">
      <dgm:prSet presAssocID="{3BA21C3E-7D85-460D-B950-F4566A26C976}" presName="composite2" presStyleCnt="0"/>
      <dgm:spPr/>
    </dgm:pt>
    <dgm:pt modelId="{CF1E2E55-D1E9-4D89-BBA8-3E19241ADDDB}" type="pres">
      <dgm:prSet presAssocID="{3BA21C3E-7D85-460D-B950-F4566A26C976}" presName="background2" presStyleLbl="node2" presStyleIdx="1" presStyleCnt="2"/>
      <dgm:spPr/>
    </dgm:pt>
    <dgm:pt modelId="{616E6D68-ECC5-4BEA-BC15-0FBB60E01C0F}" type="pres">
      <dgm:prSet presAssocID="{3BA21C3E-7D85-460D-B950-F4566A26C976}" presName="text2" presStyleLbl="fgAcc2" presStyleIdx="1" presStyleCnt="2" custScaleX="167258" custScaleY="247137" custLinFactNeighborX="338" custLinFactNeighborY="-44485">
        <dgm:presLayoutVars>
          <dgm:chPref val="3"/>
        </dgm:presLayoutVars>
      </dgm:prSet>
      <dgm:spPr/>
      <dgm:t>
        <a:bodyPr/>
        <a:lstStyle/>
        <a:p>
          <a:endParaRPr lang="ru-RU"/>
        </a:p>
      </dgm:t>
    </dgm:pt>
    <dgm:pt modelId="{B60C0A39-4A32-4E9E-8516-89282D26D53D}" type="pres">
      <dgm:prSet presAssocID="{3BA21C3E-7D85-460D-B950-F4566A26C976}" presName="hierChild3" presStyleCnt="0"/>
      <dgm:spPr/>
    </dgm:pt>
  </dgm:ptLst>
  <dgm:cxnLst>
    <dgm:cxn modelId="{75823D4C-1B43-4760-9CFF-E214C048335E}" type="presOf" srcId="{4BB9C921-7C48-408B-9956-D3991022BE64}" destId="{B5AF70A5-38DC-4414-9F95-9F2C8D5747D7}" srcOrd="0" destOrd="0" presId="urn:microsoft.com/office/officeart/2005/8/layout/hierarchy1"/>
    <dgm:cxn modelId="{7201AF95-6ACD-4134-A66E-C174072EF6D2}" srcId="{6B2FA7C8-8EF9-40F4-A8E2-3E4A7C7A185B}" destId="{8616B1E9-8A0D-4862-8BB9-2A21A7555AD9}" srcOrd="0" destOrd="0" parTransId="{53B3657C-E781-4388-9E91-EEE12E330AF5}" sibTransId="{3155546E-C548-4C0F-8326-8C36C2628E4C}"/>
    <dgm:cxn modelId="{9DB93098-87BF-4A1A-86A4-ADEC51EC87CC}" type="presOf" srcId="{329367F8-7E0B-406A-8E16-A7A39F4A7FCF}" destId="{3B538099-CA10-4CC2-AFB5-F6F73C8F20AA}" srcOrd="0" destOrd="0" presId="urn:microsoft.com/office/officeart/2005/8/layout/hierarchy1"/>
    <dgm:cxn modelId="{87FFD320-479C-4E76-8B97-EC20C20AC5F0}" srcId="{8616B1E9-8A0D-4862-8BB9-2A21A7555AD9}" destId="{329367F8-7E0B-406A-8E16-A7A39F4A7FCF}" srcOrd="1" destOrd="0" parTransId="{B7DAF170-B883-475F-85AF-142641E0603F}" sibTransId="{6B724241-29E3-473C-89CF-B809D6ECB8CB}"/>
    <dgm:cxn modelId="{56BC9CBB-25B9-4FAB-B94A-F27E098D1B8F}" type="presOf" srcId="{43DFD586-3312-42CB-A0A1-815C39ADDC16}" destId="{F02FD803-C7F5-442B-9EC9-9019F7EE2F06}" srcOrd="0" destOrd="0" presId="urn:microsoft.com/office/officeart/2005/8/layout/hierarchy1"/>
    <dgm:cxn modelId="{E82C7B6B-B103-49E4-B47D-3D95B6779438}" type="presOf" srcId="{B7DAF170-B883-475F-85AF-142641E0603F}" destId="{5B974C93-7565-496C-80FA-63D1DD5169CC}" srcOrd="0" destOrd="0" presId="urn:microsoft.com/office/officeart/2005/8/layout/hierarchy1"/>
    <dgm:cxn modelId="{80D27DEC-2F16-4E9D-90AE-0C272CDA6E31}" type="presOf" srcId="{5A7E1AD4-914D-4678-AB40-54F1F8D40975}" destId="{80813F94-DE6F-46E1-8E61-E5EE68F357F1}" srcOrd="0" destOrd="0" presId="urn:microsoft.com/office/officeart/2005/8/layout/hierarchy1"/>
    <dgm:cxn modelId="{2E427635-3B51-4448-8110-2ED0BA1EF85C}" srcId="{6B2FA7C8-8EF9-40F4-A8E2-3E4A7C7A185B}" destId="{3BA21C3E-7D85-460D-B950-F4566A26C976}" srcOrd="1" destOrd="0" parTransId="{4BB9C921-7C48-408B-9956-D3991022BE64}" sibTransId="{F7E3CC47-9EC5-4DB3-9253-FA68C23DF1FD}"/>
    <dgm:cxn modelId="{26AC133D-E40F-47D5-B813-ADAE737F8638}" type="presOf" srcId="{53B3657C-E781-4388-9E91-EEE12E330AF5}" destId="{68B9FAE7-1BBB-48B9-88D5-D742ED6FD125}" srcOrd="0" destOrd="0" presId="urn:microsoft.com/office/officeart/2005/8/layout/hierarchy1"/>
    <dgm:cxn modelId="{82974A61-EC5B-4EC1-9050-6CF0BBF6CF2D}" srcId="{8616B1E9-8A0D-4862-8BB9-2A21A7555AD9}" destId="{723C437E-0171-4BF5-B5FC-0178C39314C4}" srcOrd="0" destOrd="0" parTransId="{43DFD586-3312-42CB-A0A1-815C39ADDC16}" sibTransId="{BB3786D5-F1E4-471A-AE00-8B2EB1B7B871}"/>
    <dgm:cxn modelId="{C11597C7-C736-4250-81DE-E4617DA7B0CD}" type="presOf" srcId="{6B2FA7C8-8EF9-40F4-A8E2-3E4A7C7A185B}" destId="{2ECBEAC4-A364-40D9-AFB0-4C2F1EF4056C}" srcOrd="0" destOrd="0" presId="urn:microsoft.com/office/officeart/2005/8/layout/hierarchy1"/>
    <dgm:cxn modelId="{8E0B0634-1AF5-44D6-A1D7-A471F3036A52}" type="presOf" srcId="{723C437E-0171-4BF5-B5FC-0178C39314C4}" destId="{8EBA8B90-1DA8-4FD9-B080-E5C45CD94858}" srcOrd="0" destOrd="0" presId="urn:microsoft.com/office/officeart/2005/8/layout/hierarchy1"/>
    <dgm:cxn modelId="{EDF2A816-284C-49D9-AA27-A91A9B3EA219}" type="presOf" srcId="{3BA21C3E-7D85-460D-B950-F4566A26C976}" destId="{616E6D68-ECC5-4BEA-BC15-0FBB60E01C0F}" srcOrd="0" destOrd="0" presId="urn:microsoft.com/office/officeart/2005/8/layout/hierarchy1"/>
    <dgm:cxn modelId="{FE6283D2-16C4-4893-89ED-15B2D070DA30}" srcId="{5A7E1AD4-914D-4678-AB40-54F1F8D40975}" destId="{6B2FA7C8-8EF9-40F4-A8E2-3E4A7C7A185B}" srcOrd="0" destOrd="0" parTransId="{FD5A8708-EAA0-418C-9F9C-268EF3D14330}" sibTransId="{F4A10514-B1E2-4099-A72B-75180684ACE8}"/>
    <dgm:cxn modelId="{8DE4FEEC-40B2-4490-8BF6-F8AF671EF690}" type="presOf" srcId="{8616B1E9-8A0D-4862-8BB9-2A21A7555AD9}" destId="{54A74E0C-2108-4370-95CE-FABBB9D8EEDB}" srcOrd="0" destOrd="0" presId="urn:microsoft.com/office/officeart/2005/8/layout/hierarchy1"/>
    <dgm:cxn modelId="{9B8385ED-EE67-4B65-9871-0BDC6DCC86C6}" type="presParOf" srcId="{80813F94-DE6F-46E1-8E61-E5EE68F357F1}" destId="{86E57DC4-20D2-4273-97D2-CD7592CB299C}" srcOrd="0" destOrd="0" presId="urn:microsoft.com/office/officeart/2005/8/layout/hierarchy1"/>
    <dgm:cxn modelId="{9F3264A1-B997-4B8A-8F7B-FBB413E5636C}" type="presParOf" srcId="{86E57DC4-20D2-4273-97D2-CD7592CB299C}" destId="{2A048E8D-C3CF-482C-A1DE-667CD29CC0D4}" srcOrd="0" destOrd="0" presId="urn:microsoft.com/office/officeart/2005/8/layout/hierarchy1"/>
    <dgm:cxn modelId="{27E4C3F3-BE84-4BC6-85FE-3AF51970079C}" type="presParOf" srcId="{2A048E8D-C3CF-482C-A1DE-667CD29CC0D4}" destId="{B02DB442-81C3-484A-8583-2194C5EA9C44}" srcOrd="0" destOrd="0" presId="urn:microsoft.com/office/officeart/2005/8/layout/hierarchy1"/>
    <dgm:cxn modelId="{555F3DD2-2D8A-452B-8858-0322698FF937}" type="presParOf" srcId="{2A048E8D-C3CF-482C-A1DE-667CD29CC0D4}" destId="{2ECBEAC4-A364-40D9-AFB0-4C2F1EF4056C}" srcOrd="1" destOrd="0" presId="urn:microsoft.com/office/officeart/2005/8/layout/hierarchy1"/>
    <dgm:cxn modelId="{622043BF-594D-4E52-A126-84FDB0DE5745}" type="presParOf" srcId="{86E57DC4-20D2-4273-97D2-CD7592CB299C}" destId="{8E16210A-C0B8-4E59-B633-0E237D48A6AD}" srcOrd="1" destOrd="0" presId="urn:microsoft.com/office/officeart/2005/8/layout/hierarchy1"/>
    <dgm:cxn modelId="{1084AB15-47DB-4E3C-95A5-A68EEE6BEC73}" type="presParOf" srcId="{8E16210A-C0B8-4E59-B633-0E237D48A6AD}" destId="{68B9FAE7-1BBB-48B9-88D5-D742ED6FD125}" srcOrd="0" destOrd="0" presId="urn:microsoft.com/office/officeart/2005/8/layout/hierarchy1"/>
    <dgm:cxn modelId="{01E24551-7CF0-4282-9F6C-CB6897846415}" type="presParOf" srcId="{8E16210A-C0B8-4E59-B633-0E237D48A6AD}" destId="{92C7706C-662F-4AA4-9DDA-10D8422530C5}" srcOrd="1" destOrd="0" presId="urn:microsoft.com/office/officeart/2005/8/layout/hierarchy1"/>
    <dgm:cxn modelId="{F01E77C9-E410-4A63-99E6-59D25B5CC800}" type="presParOf" srcId="{92C7706C-662F-4AA4-9DDA-10D8422530C5}" destId="{ACBBBDA0-7457-43CF-9E79-44E6FAB5E56C}" srcOrd="0" destOrd="0" presId="urn:microsoft.com/office/officeart/2005/8/layout/hierarchy1"/>
    <dgm:cxn modelId="{DF5C7074-3330-4EB7-896A-F43A78AF2D1D}" type="presParOf" srcId="{ACBBBDA0-7457-43CF-9E79-44E6FAB5E56C}" destId="{F9216255-1BE8-4F41-982D-097CBE3054E7}" srcOrd="0" destOrd="0" presId="urn:microsoft.com/office/officeart/2005/8/layout/hierarchy1"/>
    <dgm:cxn modelId="{2D4C8E80-3AE9-4776-B235-B8C430C1E89E}" type="presParOf" srcId="{ACBBBDA0-7457-43CF-9E79-44E6FAB5E56C}" destId="{54A74E0C-2108-4370-95CE-FABBB9D8EEDB}" srcOrd="1" destOrd="0" presId="urn:microsoft.com/office/officeart/2005/8/layout/hierarchy1"/>
    <dgm:cxn modelId="{62F164A2-E237-45D2-B49C-C19F9FFC62E3}" type="presParOf" srcId="{92C7706C-662F-4AA4-9DDA-10D8422530C5}" destId="{43EE53B1-078E-40C2-B85A-7BE810FBB19B}" srcOrd="1" destOrd="0" presId="urn:microsoft.com/office/officeart/2005/8/layout/hierarchy1"/>
    <dgm:cxn modelId="{08F2B619-0318-4BCE-BC39-4CAFF37A9264}" type="presParOf" srcId="{43EE53B1-078E-40C2-B85A-7BE810FBB19B}" destId="{F02FD803-C7F5-442B-9EC9-9019F7EE2F06}" srcOrd="0" destOrd="0" presId="urn:microsoft.com/office/officeart/2005/8/layout/hierarchy1"/>
    <dgm:cxn modelId="{7AF75901-30F6-45D7-9C06-7203B76BF24E}" type="presParOf" srcId="{43EE53B1-078E-40C2-B85A-7BE810FBB19B}" destId="{1F594992-6C02-4A62-944D-36013C7F4812}" srcOrd="1" destOrd="0" presId="urn:microsoft.com/office/officeart/2005/8/layout/hierarchy1"/>
    <dgm:cxn modelId="{BA285B66-5634-4CDE-9422-0E2B09BF3AD9}" type="presParOf" srcId="{1F594992-6C02-4A62-944D-36013C7F4812}" destId="{85E6AA83-F537-455C-9878-0C04526CD6AA}" srcOrd="0" destOrd="0" presId="urn:microsoft.com/office/officeart/2005/8/layout/hierarchy1"/>
    <dgm:cxn modelId="{148B72A2-29F7-4064-A96E-46A18E5F9D93}" type="presParOf" srcId="{85E6AA83-F537-455C-9878-0C04526CD6AA}" destId="{233CB3BA-C46C-4C99-B8B4-960FC2264B1F}" srcOrd="0" destOrd="0" presId="urn:microsoft.com/office/officeart/2005/8/layout/hierarchy1"/>
    <dgm:cxn modelId="{44E00FCE-D1AD-4043-8C67-5A5C24E377C5}" type="presParOf" srcId="{85E6AA83-F537-455C-9878-0C04526CD6AA}" destId="{8EBA8B90-1DA8-4FD9-B080-E5C45CD94858}" srcOrd="1" destOrd="0" presId="urn:microsoft.com/office/officeart/2005/8/layout/hierarchy1"/>
    <dgm:cxn modelId="{B1FEA0F9-E859-4E64-B592-79C84285F5E6}" type="presParOf" srcId="{1F594992-6C02-4A62-944D-36013C7F4812}" destId="{3E6E1582-B696-4117-9177-AFA00C998ECD}" srcOrd="1" destOrd="0" presId="urn:microsoft.com/office/officeart/2005/8/layout/hierarchy1"/>
    <dgm:cxn modelId="{0007AF86-F4E6-43F3-88F2-920D12DAF217}" type="presParOf" srcId="{43EE53B1-078E-40C2-B85A-7BE810FBB19B}" destId="{5B974C93-7565-496C-80FA-63D1DD5169CC}" srcOrd="2" destOrd="0" presId="urn:microsoft.com/office/officeart/2005/8/layout/hierarchy1"/>
    <dgm:cxn modelId="{CC71FA5E-2228-4B06-BD47-52284BFDF9B9}" type="presParOf" srcId="{43EE53B1-078E-40C2-B85A-7BE810FBB19B}" destId="{BF68627A-2804-4A4C-8BDA-981A8BB0A65D}" srcOrd="3" destOrd="0" presId="urn:microsoft.com/office/officeart/2005/8/layout/hierarchy1"/>
    <dgm:cxn modelId="{F612D649-7D65-4CCA-B56D-C7610DDDF5B7}" type="presParOf" srcId="{BF68627A-2804-4A4C-8BDA-981A8BB0A65D}" destId="{88CDB14B-2872-45E1-A480-C74F644ED77D}" srcOrd="0" destOrd="0" presId="urn:microsoft.com/office/officeart/2005/8/layout/hierarchy1"/>
    <dgm:cxn modelId="{A85499D5-97AD-4087-8910-24CD91787F5E}" type="presParOf" srcId="{88CDB14B-2872-45E1-A480-C74F644ED77D}" destId="{093FF691-B78E-4D58-B517-A0E0FB4E7756}" srcOrd="0" destOrd="0" presId="urn:microsoft.com/office/officeart/2005/8/layout/hierarchy1"/>
    <dgm:cxn modelId="{2C3C6D9A-BB0D-405F-94E6-236782D5D33D}" type="presParOf" srcId="{88CDB14B-2872-45E1-A480-C74F644ED77D}" destId="{3B538099-CA10-4CC2-AFB5-F6F73C8F20AA}" srcOrd="1" destOrd="0" presId="urn:microsoft.com/office/officeart/2005/8/layout/hierarchy1"/>
    <dgm:cxn modelId="{589FF6C9-C7AC-418C-AF3B-4B02ECD99B12}" type="presParOf" srcId="{BF68627A-2804-4A4C-8BDA-981A8BB0A65D}" destId="{321E8F2B-27D4-4E05-8FF3-F468F0E78AB3}" srcOrd="1" destOrd="0" presId="urn:microsoft.com/office/officeart/2005/8/layout/hierarchy1"/>
    <dgm:cxn modelId="{8671113F-92C7-4265-AED9-078CCC3EED80}" type="presParOf" srcId="{8E16210A-C0B8-4E59-B633-0E237D48A6AD}" destId="{B5AF70A5-38DC-4414-9F95-9F2C8D5747D7}" srcOrd="2" destOrd="0" presId="urn:microsoft.com/office/officeart/2005/8/layout/hierarchy1"/>
    <dgm:cxn modelId="{1D9096CE-C85F-4816-8EB9-CBCD1FF4EC49}" type="presParOf" srcId="{8E16210A-C0B8-4E59-B633-0E237D48A6AD}" destId="{D657BA28-1699-4ED6-83EC-4148D5140823}" srcOrd="3" destOrd="0" presId="urn:microsoft.com/office/officeart/2005/8/layout/hierarchy1"/>
    <dgm:cxn modelId="{82AF6D46-EC88-4292-952D-B0E6DCB01A12}" type="presParOf" srcId="{D657BA28-1699-4ED6-83EC-4148D5140823}" destId="{74EE0140-BB16-490B-B477-F66649005EF6}" srcOrd="0" destOrd="0" presId="urn:microsoft.com/office/officeart/2005/8/layout/hierarchy1"/>
    <dgm:cxn modelId="{F4D1458A-E031-40F3-BCEB-34C926C12A3F}" type="presParOf" srcId="{74EE0140-BB16-490B-B477-F66649005EF6}" destId="{CF1E2E55-D1E9-4D89-BBA8-3E19241ADDDB}" srcOrd="0" destOrd="0" presId="urn:microsoft.com/office/officeart/2005/8/layout/hierarchy1"/>
    <dgm:cxn modelId="{92F43628-B54E-4F32-BA1E-667300B37978}" type="presParOf" srcId="{74EE0140-BB16-490B-B477-F66649005EF6}" destId="{616E6D68-ECC5-4BEA-BC15-0FBB60E01C0F}" srcOrd="1" destOrd="0" presId="urn:microsoft.com/office/officeart/2005/8/layout/hierarchy1"/>
    <dgm:cxn modelId="{2B0A3249-7347-4B40-8EA5-C2B0C3F82C91}" type="presParOf" srcId="{D657BA28-1699-4ED6-83EC-4148D5140823}" destId="{B60C0A39-4A32-4E9E-8516-89282D26D5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45CD4-10C4-4EC9-BB91-B05D7E10E575}"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ru-RU"/>
        </a:p>
      </dgm:t>
    </dgm:pt>
    <dgm:pt modelId="{25B3A874-AF1E-4A22-954C-7089251431B4}">
      <dgm:prSet phldrT="[Текст]" custT="1"/>
      <dgm:spPr/>
      <dgm:t>
        <a:bodyPr/>
        <a:lstStyle/>
        <a:p>
          <a:r>
            <a:rPr lang="kk-KZ" sz="2400" dirty="0">
              <a:latin typeface="Times New Roman" panose="02020603050405020304" pitchFamily="18" charset="0"/>
              <a:cs typeface="Times New Roman" panose="02020603050405020304" pitchFamily="18" charset="0"/>
            </a:rPr>
            <a:t>Бизнестің әлеуметтік жауапкершілігі</a:t>
          </a:r>
          <a:endParaRPr lang="ru-RU" sz="2400" dirty="0">
            <a:latin typeface="Times New Roman" panose="02020603050405020304" pitchFamily="18" charset="0"/>
            <a:cs typeface="Times New Roman" panose="02020603050405020304" pitchFamily="18" charset="0"/>
          </a:endParaRPr>
        </a:p>
      </dgm:t>
    </dgm:pt>
    <dgm:pt modelId="{19A7A5E9-252E-4DF8-81DD-98209E78EACE}" type="parTrans" cxnId="{4984265B-CAE6-4678-91EE-2D37FDC77CEF}">
      <dgm:prSet/>
      <dgm:spPr/>
      <dgm:t>
        <a:bodyPr/>
        <a:lstStyle/>
        <a:p>
          <a:endParaRPr lang="ru-RU">
            <a:latin typeface="Times New Roman" panose="02020603050405020304" pitchFamily="18" charset="0"/>
            <a:cs typeface="Times New Roman" panose="02020603050405020304" pitchFamily="18" charset="0"/>
          </a:endParaRPr>
        </a:p>
      </dgm:t>
    </dgm:pt>
    <dgm:pt modelId="{6E680959-FC8A-40A5-82DC-856974B34B8E}" type="sibTrans" cxnId="{4984265B-CAE6-4678-91EE-2D37FDC77CEF}">
      <dgm:prSet/>
      <dgm:spPr/>
      <dgm:t>
        <a:bodyPr/>
        <a:lstStyle/>
        <a:p>
          <a:endParaRPr lang="ru-RU">
            <a:latin typeface="Times New Roman" panose="02020603050405020304" pitchFamily="18" charset="0"/>
            <a:cs typeface="Times New Roman" panose="02020603050405020304" pitchFamily="18" charset="0"/>
          </a:endParaRPr>
        </a:p>
      </dgm:t>
    </dgm:pt>
    <dgm:pt modelId="{83E08C12-962B-4EDD-BB39-F084918188D9}">
      <dgm:prSet phldrT="[Текст]" custT="1"/>
      <dgm:spPr/>
      <dgm:t>
        <a:bodyPr/>
        <a:lstStyle/>
        <a:p>
          <a:r>
            <a:rPr lang="kk-KZ" sz="2400" dirty="0">
              <a:latin typeface="Times New Roman" panose="02020603050405020304" pitchFamily="18" charset="0"/>
              <a:cs typeface="Times New Roman" panose="02020603050405020304" pitchFamily="18" charset="0"/>
            </a:rPr>
            <a:t>Ішкі әлеуметтік жауапкершілігі</a:t>
          </a:r>
          <a:endParaRPr lang="ru-RU" sz="2400" dirty="0">
            <a:latin typeface="Times New Roman" panose="02020603050405020304" pitchFamily="18" charset="0"/>
            <a:cs typeface="Times New Roman" panose="02020603050405020304" pitchFamily="18" charset="0"/>
          </a:endParaRPr>
        </a:p>
      </dgm:t>
    </dgm:pt>
    <dgm:pt modelId="{B404EFDB-19B9-4B05-8000-C18D35EE1D7A}" type="parTrans" cxnId="{C9848255-C242-4C77-BAC1-D7E6086427DE}">
      <dgm:prSet/>
      <dgm:spPr/>
      <dgm:t>
        <a:bodyPr/>
        <a:lstStyle/>
        <a:p>
          <a:endParaRPr lang="ru-RU">
            <a:latin typeface="Times New Roman" panose="02020603050405020304" pitchFamily="18" charset="0"/>
            <a:cs typeface="Times New Roman" panose="02020603050405020304" pitchFamily="18" charset="0"/>
          </a:endParaRPr>
        </a:p>
      </dgm:t>
    </dgm:pt>
    <dgm:pt modelId="{18788133-9699-4A01-AAFD-B04565967789}" type="sibTrans" cxnId="{C9848255-C242-4C77-BAC1-D7E6086427DE}">
      <dgm:prSet/>
      <dgm:spPr/>
      <dgm:t>
        <a:bodyPr/>
        <a:lstStyle/>
        <a:p>
          <a:endParaRPr lang="ru-RU">
            <a:latin typeface="Times New Roman" panose="02020603050405020304" pitchFamily="18" charset="0"/>
            <a:cs typeface="Times New Roman" panose="02020603050405020304" pitchFamily="18" charset="0"/>
          </a:endParaRPr>
        </a:p>
      </dgm:t>
    </dgm:pt>
    <dgm:pt modelId="{555827A5-42E7-4539-B09F-F123D07E3125}">
      <dgm:prSet phldrT="[Текст]" custT="1"/>
      <dgm:spPr/>
      <dgm:t>
        <a:bodyPr/>
        <a:lstStyle/>
        <a:p>
          <a:r>
            <a:rPr lang="kk-KZ" sz="2400" dirty="0">
              <a:latin typeface="Times New Roman" panose="02020603050405020304" pitchFamily="18" charset="0"/>
              <a:cs typeface="Times New Roman" panose="02020603050405020304" pitchFamily="18" charset="0"/>
            </a:rPr>
            <a:t>Сыртқы әлеуметтік жауапкершілігі</a:t>
          </a:r>
          <a:endParaRPr lang="ru-RU" sz="2400" dirty="0">
            <a:latin typeface="Times New Roman" panose="02020603050405020304" pitchFamily="18" charset="0"/>
            <a:cs typeface="Times New Roman" panose="02020603050405020304" pitchFamily="18" charset="0"/>
          </a:endParaRPr>
        </a:p>
      </dgm:t>
    </dgm:pt>
    <dgm:pt modelId="{6D2D5EB2-8F75-4733-9645-06784B6C6832}" type="parTrans" cxnId="{2FDA0A8F-1115-4C59-96C2-9643083E9580}">
      <dgm:prSet/>
      <dgm:spPr/>
      <dgm:t>
        <a:bodyPr/>
        <a:lstStyle/>
        <a:p>
          <a:endParaRPr lang="ru-RU">
            <a:latin typeface="Times New Roman" panose="02020603050405020304" pitchFamily="18" charset="0"/>
            <a:cs typeface="Times New Roman" panose="02020603050405020304" pitchFamily="18" charset="0"/>
          </a:endParaRPr>
        </a:p>
      </dgm:t>
    </dgm:pt>
    <dgm:pt modelId="{A0B10A95-4EB2-419D-8035-7773381874E6}" type="sibTrans" cxnId="{2FDA0A8F-1115-4C59-96C2-9643083E9580}">
      <dgm:prSet/>
      <dgm:spPr/>
      <dgm:t>
        <a:bodyPr/>
        <a:lstStyle/>
        <a:p>
          <a:endParaRPr lang="ru-RU">
            <a:latin typeface="Times New Roman" panose="02020603050405020304" pitchFamily="18" charset="0"/>
            <a:cs typeface="Times New Roman" panose="02020603050405020304" pitchFamily="18" charset="0"/>
          </a:endParaRPr>
        </a:p>
      </dgm:t>
    </dgm:pt>
    <dgm:pt modelId="{84B89103-08E4-4BED-8F90-FCCC1102E7B9}" type="pres">
      <dgm:prSet presAssocID="{0A945CD4-10C4-4EC9-BB91-B05D7E10E575}" presName="hierChild1" presStyleCnt="0">
        <dgm:presLayoutVars>
          <dgm:orgChart val="1"/>
          <dgm:chPref val="1"/>
          <dgm:dir/>
          <dgm:animOne val="branch"/>
          <dgm:animLvl val="lvl"/>
          <dgm:resizeHandles/>
        </dgm:presLayoutVars>
      </dgm:prSet>
      <dgm:spPr/>
      <dgm:t>
        <a:bodyPr/>
        <a:lstStyle/>
        <a:p>
          <a:endParaRPr lang="ru-RU"/>
        </a:p>
      </dgm:t>
    </dgm:pt>
    <dgm:pt modelId="{163C91C6-71CF-4585-99ED-D33A1E00D7ED}" type="pres">
      <dgm:prSet presAssocID="{25B3A874-AF1E-4A22-954C-7089251431B4}" presName="hierRoot1" presStyleCnt="0">
        <dgm:presLayoutVars>
          <dgm:hierBranch val="init"/>
        </dgm:presLayoutVars>
      </dgm:prSet>
      <dgm:spPr/>
    </dgm:pt>
    <dgm:pt modelId="{89245B29-CD32-4619-81C1-86DC5B4751C4}" type="pres">
      <dgm:prSet presAssocID="{25B3A874-AF1E-4A22-954C-7089251431B4}" presName="rootComposite1" presStyleCnt="0"/>
      <dgm:spPr/>
    </dgm:pt>
    <dgm:pt modelId="{A8B40F89-D0A7-40BA-A61C-7FEF9FA9C8C2}" type="pres">
      <dgm:prSet presAssocID="{25B3A874-AF1E-4A22-954C-7089251431B4}" presName="rootText1" presStyleLbl="node0" presStyleIdx="0" presStyleCnt="1" custAng="0" custScaleY="42110">
        <dgm:presLayoutVars>
          <dgm:chPref val="3"/>
        </dgm:presLayoutVars>
      </dgm:prSet>
      <dgm:spPr/>
      <dgm:t>
        <a:bodyPr/>
        <a:lstStyle/>
        <a:p>
          <a:endParaRPr lang="ru-RU"/>
        </a:p>
      </dgm:t>
    </dgm:pt>
    <dgm:pt modelId="{1E09D1B1-499E-44F1-A5D7-010932AAE794}" type="pres">
      <dgm:prSet presAssocID="{25B3A874-AF1E-4A22-954C-7089251431B4}" presName="rootConnector1" presStyleLbl="node1" presStyleIdx="0" presStyleCnt="0"/>
      <dgm:spPr/>
      <dgm:t>
        <a:bodyPr/>
        <a:lstStyle/>
        <a:p>
          <a:endParaRPr lang="ru-RU"/>
        </a:p>
      </dgm:t>
    </dgm:pt>
    <dgm:pt modelId="{99E75E0F-32A0-48A5-AF8F-B75FB02574CA}" type="pres">
      <dgm:prSet presAssocID="{25B3A874-AF1E-4A22-954C-7089251431B4}" presName="hierChild2" presStyleCnt="0"/>
      <dgm:spPr/>
    </dgm:pt>
    <dgm:pt modelId="{483D4D0D-46C7-4A81-B198-291ADEA87991}" type="pres">
      <dgm:prSet presAssocID="{B404EFDB-19B9-4B05-8000-C18D35EE1D7A}" presName="Name37" presStyleLbl="parChTrans1D2" presStyleIdx="0" presStyleCnt="2"/>
      <dgm:spPr/>
      <dgm:t>
        <a:bodyPr/>
        <a:lstStyle/>
        <a:p>
          <a:endParaRPr lang="ru-RU"/>
        </a:p>
      </dgm:t>
    </dgm:pt>
    <dgm:pt modelId="{7B8141D7-0291-45AB-A481-4FF269F67072}" type="pres">
      <dgm:prSet presAssocID="{83E08C12-962B-4EDD-BB39-F084918188D9}" presName="hierRoot2" presStyleCnt="0">
        <dgm:presLayoutVars>
          <dgm:hierBranch val="init"/>
        </dgm:presLayoutVars>
      </dgm:prSet>
      <dgm:spPr/>
    </dgm:pt>
    <dgm:pt modelId="{D68DD1CA-AA88-4F37-8C81-8B471D36304B}" type="pres">
      <dgm:prSet presAssocID="{83E08C12-962B-4EDD-BB39-F084918188D9}" presName="rootComposite" presStyleCnt="0"/>
      <dgm:spPr/>
    </dgm:pt>
    <dgm:pt modelId="{771A762B-B992-400C-8D12-44A945760B54}" type="pres">
      <dgm:prSet presAssocID="{83E08C12-962B-4EDD-BB39-F084918188D9}" presName="rootText" presStyleLbl="node2" presStyleIdx="0" presStyleCnt="2" custScaleY="61674">
        <dgm:presLayoutVars>
          <dgm:chPref val="3"/>
        </dgm:presLayoutVars>
      </dgm:prSet>
      <dgm:spPr/>
      <dgm:t>
        <a:bodyPr/>
        <a:lstStyle/>
        <a:p>
          <a:endParaRPr lang="ru-RU"/>
        </a:p>
      </dgm:t>
    </dgm:pt>
    <dgm:pt modelId="{C15CC5D2-339E-4370-B516-CE70A0BBD87C}" type="pres">
      <dgm:prSet presAssocID="{83E08C12-962B-4EDD-BB39-F084918188D9}" presName="rootConnector" presStyleLbl="node2" presStyleIdx="0" presStyleCnt="2"/>
      <dgm:spPr/>
      <dgm:t>
        <a:bodyPr/>
        <a:lstStyle/>
        <a:p>
          <a:endParaRPr lang="ru-RU"/>
        </a:p>
      </dgm:t>
    </dgm:pt>
    <dgm:pt modelId="{3D69C197-8A5E-4C87-B9F8-C264AA845D70}" type="pres">
      <dgm:prSet presAssocID="{83E08C12-962B-4EDD-BB39-F084918188D9}" presName="hierChild4" presStyleCnt="0"/>
      <dgm:spPr/>
    </dgm:pt>
    <dgm:pt modelId="{473F52B8-E2A3-410E-AC9A-A1CDF067478E}" type="pres">
      <dgm:prSet presAssocID="{83E08C12-962B-4EDD-BB39-F084918188D9}" presName="hierChild5" presStyleCnt="0"/>
      <dgm:spPr/>
    </dgm:pt>
    <dgm:pt modelId="{936AF2ED-7771-4D35-A4F1-392E8429C5EB}" type="pres">
      <dgm:prSet presAssocID="{6D2D5EB2-8F75-4733-9645-06784B6C6832}" presName="Name37" presStyleLbl="parChTrans1D2" presStyleIdx="1" presStyleCnt="2"/>
      <dgm:spPr/>
      <dgm:t>
        <a:bodyPr/>
        <a:lstStyle/>
        <a:p>
          <a:endParaRPr lang="ru-RU"/>
        </a:p>
      </dgm:t>
    </dgm:pt>
    <dgm:pt modelId="{B34420B6-7F53-4E5E-927E-2A85DAB4B5A3}" type="pres">
      <dgm:prSet presAssocID="{555827A5-42E7-4539-B09F-F123D07E3125}" presName="hierRoot2" presStyleCnt="0">
        <dgm:presLayoutVars>
          <dgm:hierBranch val="init"/>
        </dgm:presLayoutVars>
      </dgm:prSet>
      <dgm:spPr/>
    </dgm:pt>
    <dgm:pt modelId="{A40ED184-DC50-4DD1-B59E-A04107B0F7C8}" type="pres">
      <dgm:prSet presAssocID="{555827A5-42E7-4539-B09F-F123D07E3125}" presName="rootComposite" presStyleCnt="0"/>
      <dgm:spPr/>
    </dgm:pt>
    <dgm:pt modelId="{FB47D4E5-8FBB-4741-BDDE-EB12A561C292}" type="pres">
      <dgm:prSet presAssocID="{555827A5-42E7-4539-B09F-F123D07E3125}" presName="rootText" presStyleLbl="node2" presStyleIdx="1" presStyleCnt="2" custScaleY="61674">
        <dgm:presLayoutVars>
          <dgm:chPref val="3"/>
        </dgm:presLayoutVars>
      </dgm:prSet>
      <dgm:spPr/>
      <dgm:t>
        <a:bodyPr/>
        <a:lstStyle/>
        <a:p>
          <a:endParaRPr lang="ru-RU"/>
        </a:p>
      </dgm:t>
    </dgm:pt>
    <dgm:pt modelId="{FAF20BFC-2CD8-4DB9-924C-BF26D4E4BEB0}" type="pres">
      <dgm:prSet presAssocID="{555827A5-42E7-4539-B09F-F123D07E3125}" presName="rootConnector" presStyleLbl="node2" presStyleIdx="1" presStyleCnt="2"/>
      <dgm:spPr/>
      <dgm:t>
        <a:bodyPr/>
        <a:lstStyle/>
        <a:p>
          <a:endParaRPr lang="ru-RU"/>
        </a:p>
      </dgm:t>
    </dgm:pt>
    <dgm:pt modelId="{3F1E17B6-FAD1-43B3-A342-802EC90CF19B}" type="pres">
      <dgm:prSet presAssocID="{555827A5-42E7-4539-B09F-F123D07E3125}" presName="hierChild4" presStyleCnt="0"/>
      <dgm:spPr/>
    </dgm:pt>
    <dgm:pt modelId="{4C0B31BC-2E7F-41A3-96E3-E9AD9B2FF50E}" type="pres">
      <dgm:prSet presAssocID="{555827A5-42E7-4539-B09F-F123D07E3125}" presName="hierChild5" presStyleCnt="0"/>
      <dgm:spPr/>
    </dgm:pt>
    <dgm:pt modelId="{F18C5EDF-FBDE-4466-A3CD-E00969B10038}" type="pres">
      <dgm:prSet presAssocID="{25B3A874-AF1E-4A22-954C-7089251431B4}" presName="hierChild3" presStyleCnt="0"/>
      <dgm:spPr/>
    </dgm:pt>
  </dgm:ptLst>
  <dgm:cxnLst>
    <dgm:cxn modelId="{34D45B89-8CA0-407F-A097-A75B6DEF3C0F}" type="presOf" srcId="{0A945CD4-10C4-4EC9-BB91-B05D7E10E575}" destId="{84B89103-08E4-4BED-8F90-FCCC1102E7B9}" srcOrd="0" destOrd="0" presId="urn:microsoft.com/office/officeart/2005/8/layout/orgChart1"/>
    <dgm:cxn modelId="{4984265B-CAE6-4678-91EE-2D37FDC77CEF}" srcId="{0A945CD4-10C4-4EC9-BB91-B05D7E10E575}" destId="{25B3A874-AF1E-4A22-954C-7089251431B4}" srcOrd="0" destOrd="0" parTransId="{19A7A5E9-252E-4DF8-81DD-98209E78EACE}" sibTransId="{6E680959-FC8A-40A5-82DC-856974B34B8E}"/>
    <dgm:cxn modelId="{2033AF92-AD28-48EB-80FF-9EA3747A4FE9}" type="presOf" srcId="{555827A5-42E7-4539-B09F-F123D07E3125}" destId="{FAF20BFC-2CD8-4DB9-924C-BF26D4E4BEB0}" srcOrd="1" destOrd="0" presId="urn:microsoft.com/office/officeart/2005/8/layout/orgChart1"/>
    <dgm:cxn modelId="{45176619-EC11-4E64-BCE0-E5E2C22C5F58}" type="presOf" srcId="{83E08C12-962B-4EDD-BB39-F084918188D9}" destId="{771A762B-B992-400C-8D12-44A945760B54}" srcOrd="0" destOrd="0" presId="urn:microsoft.com/office/officeart/2005/8/layout/orgChart1"/>
    <dgm:cxn modelId="{2FDA0A8F-1115-4C59-96C2-9643083E9580}" srcId="{25B3A874-AF1E-4A22-954C-7089251431B4}" destId="{555827A5-42E7-4539-B09F-F123D07E3125}" srcOrd="1" destOrd="0" parTransId="{6D2D5EB2-8F75-4733-9645-06784B6C6832}" sibTransId="{A0B10A95-4EB2-419D-8035-7773381874E6}"/>
    <dgm:cxn modelId="{9AE74B2E-FC65-41FF-BD4F-DB6CD6424327}" type="presOf" srcId="{555827A5-42E7-4539-B09F-F123D07E3125}" destId="{FB47D4E5-8FBB-4741-BDDE-EB12A561C292}" srcOrd="0" destOrd="0" presId="urn:microsoft.com/office/officeart/2005/8/layout/orgChart1"/>
    <dgm:cxn modelId="{8050F968-86E5-4D2B-A13A-515796D4AC9F}" type="presOf" srcId="{25B3A874-AF1E-4A22-954C-7089251431B4}" destId="{1E09D1B1-499E-44F1-A5D7-010932AAE794}" srcOrd="1" destOrd="0" presId="urn:microsoft.com/office/officeart/2005/8/layout/orgChart1"/>
    <dgm:cxn modelId="{F4668774-5C55-4467-BE1F-AC804370D079}" type="presOf" srcId="{B404EFDB-19B9-4B05-8000-C18D35EE1D7A}" destId="{483D4D0D-46C7-4A81-B198-291ADEA87991}" srcOrd="0" destOrd="0" presId="urn:microsoft.com/office/officeart/2005/8/layout/orgChart1"/>
    <dgm:cxn modelId="{9E1C321C-D824-4F91-9BDD-BE6A53742862}" type="presOf" srcId="{6D2D5EB2-8F75-4733-9645-06784B6C6832}" destId="{936AF2ED-7771-4D35-A4F1-392E8429C5EB}" srcOrd="0" destOrd="0" presId="urn:microsoft.com/office/officeart/2005/8/layout/orgChart1"/>
    <dgm:cxn modelId="{C9848255-C242-4C77-BAC1-D7E6086427DE}" srcId="{25B3A874-AF1E-4A22-954C-7089251431B4}" destId="{83E08C12-962B-4EDD-BB39-F084918188D9}" srcOrd="0" destOrd="0" parTransId="{B404EFDB-19B9-4B05-8000-C18D35EE1D7A}" sibTransId="{18788133-9699-4A01-AAFD-B04565967789}"/>
    <dgm:cxn modelId="{E79CEF68-A032-4848-97A5-D054AB29AC13}" type="presOf" srcId="{25B3A874-AF1E-4A22-954C-7089251431B4}" destId="{A8B40F89-D0A7-40BA-A61C-7FEF9FA9C8C2}" srcOrd="0" destOrd="0" presId="urn:microsoft.com/office/officeart/2005/8/layout/orgChart1"/>
    <dgm:cxn modelId="{A0AF8169-DDD7-445C-B592-30804C02BBC3}" type="presOf" srcId="{83E08C12-962B-4EDD-BB39-F084918188D9}" destId="{C15CC5D2-339E-4370-B516-CE70A0BBD87C}" srcOrd="1" destOrd="0" presId="urn:microsoft.com/office/officeart/2005/8/layout/orgChart1"/>
    <dgm:cxn modelId="{18839628-A937-4251-86FC-A4C9F6D3A819}" type="presParOf" srcId="{84B89103-08E4-4BED-8F90-FCCC1102E7B9}" destId="{163C91C6-71CF-4585-99ED-D33A1E00D7ED}" srcOrd="0" destOrd="0" presId="urn:microsoft.com/office/officeart/2005/8/layout/orgChart1"/>
    <dgm:cxn modelId="{341B7941-67CB-4B64-9077-15E54F08F7A4}" type="presParOf" srcId="{163C91C6-71CF-4585-99ED-D33A1E00D7ED}" destId="{89245B29-CD32-4619-81C1-86DC5B4751C4}" srcOrd="0" destOrd="0" presId="urn:microsoft.com/office/officeart/2005/8/layout/orgChart1"/>
    <dgm:cxn modelId="{CF97576F-1562-4530-A272-5DBFAAB0549B}" type="presParOf" srcId="{89245B29-CD32-4619-81C1-86DC5B4751C4}" destId="{A8B40F89-D0A7-40BA-A61C-7FEF9FA9C8C2}" srcOrd="0" destOrd="0" presId="urn:microsoft.com/office/officeart/2005/8/layout/orgChart1"/>
    <dgm:cxn modelId="{2AEC77F9-B441-4321-B181-9BD1B592871E}" type="presParOf" srcId="{89245B29-CD32-4619-81C1-86DC5B4751C4}" destId="{1E09D1B1-499E-44F1-A5D7-010932AAE794}" srcOrd="1" destOrd="0" presId="urn:microsoft.com/office/officeart/2005/8/layout/orgChart1"/>
    <dgm:cxn modelId="{50FCEB27-4EAD-466C-9B27-789B23ECC7CD}" type="presParOf" srcId="{163C91C6-71CF-4585-99ED-D33A1E00D7ED}" destId="{99E75E0F-32A0-48A5-AF8F-B75FB02574CA}" srcOrd="1" destOrd="0" presId="urn:microsoft.com/office/officeart/2005/8/layout/orgChart1"/>
    <dgm:cxn modelId="{517CFCD9-0FD6-493E-8CB9-D14621683A65}" type="presParOf" srcId="{99E75E0F-32A0-48A5-AF8F-B75FB02574CA}" destId="{483D4D0D-46C7-4A81-B198-291ADEA87991}" srcOrd="0" destOrd="0" presId="urn:microsoft.com/office/officeart/2005/8/layout/orgChart1"/>
    <dgm:cxn modelId="{01B32509-11C3-4689-8F7E-0A14F9EBC332}" type="presParOf" srcId="{99E75E0F-32A0-48A5-AF8F-B75FB02574CA}" destId="{7B8141D7-0291-45AB-A481-4FF269F67072}" srcOrd="1" destOrd="0" presId="urn:microsoft.com/office/officeart/2005/8/layout/orgChart1"/>
    <dgm:cxn modelId="{A9465D23-6698-42F1-BFC8-028EF80F0C6D}" type="presParOf" srcId="{7B8141D7-0291-45AB-A481-4FF269F67072}" destId="{D68DD1CA-AA88-4F37-8C81-8B471D36304B}" srcOrd="0" destOrd="0" presId="urn:microsoft.com/office/officeart/2005/8/layout/orgChart1"/>
    <dgm:cxn modelId="{23CDCEBB-89D5-4E4D-B16F-0335F6E705BE}" type="presParOf" srcId="{D68DD1CA-AA88-4F37-8C81-8B471D36304B}" destId="{771A762B-B992-400C-8D12-44A945760B54}" srcOrd="0" destOrd="0" presId="urn:microsoft.com/office/officeart/2005/8/layout/orgChart1"/>
    <dgm:cxn modelId="{F92631D8-A610-4221-B80B-50D9BFF76877}" type="presParOf" srcId="{D68DD1CA-AA88-4F37-8C81-8B471D36304B}" destId="{C15CC5D2-339E-4370-B516-CE70A0BBD87C}" srcOrd="1" destOrd="0" presId="urn:microsoft.com/office/officeart/2005/8/layout/orgChart1"/>
    <dgm:cxn modelId="{68FF91C1-EEB6-427D-9D9F-8A2DB582D795}" type="presParOf" srcId="{7B8141D7-0291-45AB-A481-4FF269F67072}" destId="{3D69C197-8A5E-4C87-B9F8-C264AA845D70}" srcOrd="1" destOrd="0" presId="urn:microsoft.com/office/officeart/2005/8/layout/orgChart1"/>
    <dgm:cxn modelId="{CFC73A57-5226-4834-A58C-0255480850C5}" type="presParOf" srcId="{7B8141D7-0291-45AB-A481-4FF269F67072}" destId="{473F52B8-E2A3-410E-AC9A-A1CDF067478E}" srcOrd="2" destOrd="0" presId="urn:microsoft.com/office/officeart/2005/8/layout/orgChart1"/>
    <dgm:cxn modelId="{3C956840-33EC-4F1B-8D84-80C7F3F118E5}" type="presParOf" srcId="{99E75E0F-32A0-48A5-AF8F-B75FB02574CA}" destId="{936AF2ED-7771-4D35-A4F1-392E8429C5EB}" srcOrd="2" destOrd="0" presId="urn:microsoft.com/office/officeart/2005/8/layout/orgChart1"/>
    <dgm:cxn modelId="{F72AF94C-89C3-4542-BA64-4A402073F112}" type="presParOf" srcId="{99E75E0F-32A0-48A5-AF8F-B75FB02574CA}" destId="{B34420B6-7F53-4E5E-927E-2A85DAB4B5A3}" srcOrd="3" destOrd="0" presId="urn:microsoft.com/office/officeart/2005/8/layout/orgChart1"/>
    <dgm:cxn modelId="{5422CECF-58EB-4711-B0E4-14082C7638F3}" type="presParOf" srcId="{B34420B6-7F53-4E5E-927E-2A85DAB4B5A3}" destId="{A40ED184-DC50-4DD1-B59E-A04107B0F7C8}" srcOrd="0" destOrd="0" presId="urn:microsoft.com/office/officeart/2005/8/layout/orgChart1"/>
    <dgm:cxn modelId="{AE81AA0A-273A-4341-85BE-B7B1973057E2}" type="presParOf" srcId="{A40ED184-DC50-4DD1-B59E-A04107B0F7C8}" destId="{FB47D4E5-8FBB-4741-BDDE-EB12A561C292}" srcOrd="0" destOrd="0" presId="urn:microsoft.com/office/officeart/2005/8/layout/orgChart1"/>
    <dgm:cxn modelId="{1BF91A24-C97A-41ED-AB16-5A7ECAA0657D}" type="presParOf" srcId="{A40ED184-DC50-4DD1-B59E-A04107B0F7C8}" destId="{FAF20BFC-2CD8-4DB9-924C-BF26D4E4BEB0}" srcOrd="1" destOrd="0" presId="urn:microsoft.com/office/officeart/2005/8/layout/orgChart1"/>
    <dgm:cxn modelId="{B88ADD95-E333-4BD8-BE6B-92C15E29362A}" type="presParOf" srcId="{B34420B6-7F53-4E5E-927E-2A85DAB4B5A3}" destId="{3F1E17B6-FAD1-43B3-A342-802EC90CF19B}" srcOrd="1" destOrd="0" presId="urn:microsoft.com/office/officeart/2005/8/layout/orgChart1"/>
    <dgm:cxn modelId="{EC4DE60B-2A73-4E24-A521-98E7CC9EC98C}" type="presParOf" srcId="{B34420B6-7F53-4E5E-927E-2A85DAB4B5A3}" destId="{4C0B31BC-2E7F-41A3-96E3-E9AD9B2FF50E}" srcOrd="2" destOrd="0" presId="urn:microsoft.com/office/officeart/2005/8/layout/orgChart1"/>
    <dgm:cxn modelId="{F46C3261-46DF-4696-9205-A193D317E364}" type="presParOf" srcId="{163C91C6-71CF-4585-99ED-D33A1E00D7ED}" destId="{F18C5EDF-FBDE-4466-A3CD-E00969B1003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F70A5-38DC-4414-9F95-9F2C8D5747D7}">
      <dsp:nvSpPr>
        <dsp:cNvPr id="0" name=""/>
        <dsp:cNvSpPr/>
      </dsp:nvSpPr>
      <dsp:spPr>
        <a:xfrm>
          <a:off x="5176580" y="827596"/>
          <a:ext cx="2486497" cy="309511"/>
        </a:xfrm>
        <a:custGeom>
          <a:avLst/>
          <a:gdLst/>
          <a:ahLst/>
          <a:cxnLst/>
          <a:rect l="0" t="0" r="0" b="0"/>
          <a:pathLst>
            <a:path>
              <a:moveTo>
                <a:pt x="0" y="0"/>
              </a:moveTo>
              <a:lnTo>
                <a:pt x="0" y="164704"/>
              </a:lnTo>
              <a:lnTo>
                <a:pt x="2486497" y="164704"/>
              </a:lnTo>
              <a:lnTo>
                <a:pt x="2486497" y="309511"/>
              </a:lnTo>
            </a:path>
          </a:pathLst>
        </a:custGeom>
        <a:noFill/>
        <a:ln w="2540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974C93-7565-496C-80FA-63D1DD5169CC}">
      <dsp:nvSpPr>
        <dsp:cNvPr id="0" name=""/>
        <dsp:cNvSpPr/>
      </dsp:nvSpPr>
      <dsp:spPr>
        <a:xfrm>
          <a:off x="2143898" y="3253817"/>
          <a:ext cx="2907969" cy="671614"/>
        </a:xfrm>
        <a:custGeom>
          <a:avLst/>
          <a:gdLst/>
          <a:ahLst/>
          <a:cxnLst/>
          <a:rect l="0" t="0" r="0" b="0"/>
          <a:pathLst>
            <a:path>
              <a:moveTo>
                <a:pt x="0" y="0"/>
              </a:moveTo>
              <a:lnTo>
                <a:pt x="0" y="526807"/>
              </a:lnTo>
              <a:lnTo>
                <a:pt x="2907969" y="526807"/>
              </a:lnTo>
              <a:lnTo>
                <a:pt x="2907969" y="671614"/>
              </a:lnTo>
            </a:path>
          </a:pathLst>
        </a:custGeom>
        <a:noFill/>
        <a:ln w="2540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2FD803-C7F5-442B-9EC9-9019F7EE2F06}">
      <dsp:nvSpPr>
        <dsp:cNvPr id="0" name=""/>
        <dsp:cNvSpPr/>
      </dsp:nvSpPr>
      <dsp:spPr>
        <a:xfrm>
          <a:off x="1186410" y="3253817"/>
          <a:ext cx="957488" cy="470664"/>
        </a:xfrm>
        <a:custGeom>
          <a:avLst/>
          <a:gdLst/>
          <a:ahLst/>
          <a:cxnLst/>
          <a:rect l="0" t="0" r="0" b="0"/>
          <a:pathLst>
            <a:path>
              <a:moveTo>
                <a:pt x="957488" y="0"/>
              </a:moveTo>
              <a:lnTo>
                <a:pt x="957488" y="325856"/>
              </a:lnTo>
              <a:lnTo>
                <a:pt x="0" y="325856"/>
              </a:lnTo>
              <a:lnTo>
                <a:pt x="0" y="470664"/>
              </a:lnTo>
            </a:path>
          </a:pathLst>
        </a:custGeom>
        <a:noFill/>
        <a:ln w="25400"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8B9FAE7-1BBB-48B9-88D5-D742ED6FD125}">
      <dsp:nvSpPr>
        <dsp:cNvPr id="0" name=""/>
        <dsp:cNvSpPr/>
      </dsp:nvSpPr>
      <dsp:spPr>
        <a:xfrm>
          <a:off x="2143898" y="827596"/>
          <a:ext cx="3032681" cy="735017"/>
        </a:xfrm>
        <a:custGeom>
          <a:avLst/>
          <a:gdLst/>
          <a:ahLst/>
          <a:cxnLst/>
          <a:rect l="0" t="0" r="0" b="0"/>
          <a:pathLst>
            <a:path>
              <a:moveTo>
                <a:pt x="3032681" y="0"/>
              </a:moveTo>
              <a:lnTo>
                <a:pt x="3032681" y="590209"/>
              </a:lnTo>
              <a:lnTo>
                <a:pt x="0" y="590209"/>
              </a:lnTo>
              <a:lnTo>
                <a:pt x="0" y="735017"/>
              </a:lnTo>
            </a:path>
          </a:pathLst>
        </a:custGeom>
        <a:noFill/>
        <a:ln w="2540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2DB442-81C3-484A-8583-2194C5EA9C44}">
      <dsp:nvSpPr>
        <dsp:cNvPr id="0" name=""/>
        <dsp:cNvSpPr/>
      </dsp:nvSpPr>
      <dsp:spPr>
        <a:xfrm>
          <a:off x="3390315" y="-164998"/>
          <a:ext cx="3572529" cy="9925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ECBEAC4-A364-40D9-AFB0-4C2F1EF4056C}">
      <dsp:nvSpPr>
        <dsp:cNvPr id="0" name=""/>
        <dsp:cNvSpPr/>
      </dsp:nvSpPr>
      <dsp:spPr>
        <a:xfrm>
          <a:off x="3563998" y="0"/>
          <a:ext cx="3572529" cy="992595"/>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a:latin typeface="Times New Roman" pitchFamily="18" charset="0"/>
              <a:cs typeface="Times New Roman" pitchFamily="18" charset="0"/>
            </a:rPr>
            <a:t>Бизнестің әлеуметтік жауапкершілік қызметіне байланысты қалыптасқан көзқарастар</a:t>
          </a:r>
          <a:endParaRPr lang="ru-RU" sz="1800" kern="1200" dirty="0">
            <a:latin typeface="Times New Roman" pitchFamily="18" charset="0"/>
            <a:cs typeface="Times New Roman" pitchFamily="18" charset="0"/>
          </a:endParaRPr>
        </a:p>
      </dsp:txBody>
      <dsp:txXfrm>
        <a:off x="3593070" y="29072"/>
        <a:ext cx="3514385" cy="934451"/>
      </dsp:txXfrm>
    </dsp:sp>
    <dsp:sp modelId="{F9216255-1BE8-4F41-982D-097CBE3054E7}">
      <dsp:nvSpPr>
        <dsp:cNvPr id="0" name=""/>
        <dsp:cNvSpPr/>
      </dsp:nvSpPr>
      <dsp:spPr>
        <a:xfrm>
          <a:off x="724863" y="1562614"/>
          <a:ext cx="2838071" cy="16912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4A74E0C-2108-4370-95CE-FABBB9D8EEDB}">
      <dsp:nvSpPr>
        <dsp:cNvPr id="0" name=""/>
        <dsp:cNvSpPr/>
      </dsp:nvSpPr>
      <dsp:spPr>
        <a:xfrm>
          <a:off x="898545" y="1727612"/>
          <a:ext cx="2838071" cy="169120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a:latin typeface="Times New Roman" pitchFamily="18" charset="0"/>
              <a:cs typeface="Times New Roman" pitchFamily="18" charset="0"/>
            </a:rPr>
            <a:t>Бизнестің жауапкершілігі жұмыс орындарын құрумен және оларды тиімді пайдалануды қамтамасыз етумен сипатталады</a:t>
          </a:r>
          <a:endParaRPr lang="ru-RU" sz="1800" kern="1200" dirty="0">
            <a:latin typeface="Times New Roman" pitchFamily="18" charset="0"/>
            <a:cs typeface="Times New Roman" pitchFamily="18" charset="0"/>
          </a:endParaRPr>
        </a:p>
      </dsp:txBody>
      <dsp:txXfrm>
        <a:off x="948079" y="1777146"/>
        <a:ext cx="2739003" cy="1592135"/>
      </dsp:txXfrm>
    </dsp:sp>
    <dsp:sp modelId="{233CB3BA-C46C-4C99-B8B4-960FC2264B1F}">
      <dsp:nvSpPr>
        <dsp:cNvPr id="0" name=""/>
        <dsp:cNvSpPr/>
      </dsp:nvSpPr>
      <dsp:spPr>
        <a:xfrm>
          <a:off x="5276" y="3724481"/>
          <a:ext cx="2362266" cy="23036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EBA8B90-1DA8-4FD9-B080-E5C45CD94858}">
      <dsp:nvSpPr>
        <dsp:cNvPr id="0" name=""/>
        <dsp:cNvSpPr/>
      </dsp:nvSpPr>
      <dsp:spPr>
        <a:xfrm>
          <a:off x="178959" y="3889479"/>
          <a:ext cx="2362266" cy="230366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a:latin typeface="Times New Roman" pitchFamily="18" charset="0"/>
              <a:cs typeface="Times New Roman" pitchFamily="18" charset="0"/>
            </a:rPr>
            <a:t>Ағылшын-американдық (либералдық) үлгіде жұмыскер жалақы алады және өзінің әртүрлі әлеуметтік қажеттіліктерін жеке құрылымдар арқылы дербес қанағаттандырады</a:t>
          </a:r>
          <a:endParaRPr lang="ru-RU" sz="1800" kern="1200" dirty="0">
            <a:latin typeface="Times New Roman" pitchFamily="18" charset="0"/>
            <a:cs typeface="Times New Roman" pitchFamily="18" charset="0"/>
          </a:endParaRPr>
        </a:p>
      </dsp:txBody>
      <dsp:txXfrm>
        <a:off x="246431" y="3956951"/>
        <a:ext cx="2227322" cy="2168720"/>
      </dsp:txXfrm>
    </dsp:sp>
    <dsp:sp modelId="{093FF691-B78E-4D58-B517-A0E0FB4E7756}">
      <dsp:nvSpPr>
        <dsp:cNvPr id="0" name=""/>
        <dsp:cNvSpPr/>
      </dsp:nvSpPr>
      <dsp:spPr>
        <a:xfrm>
          <a:off x="3407724" y="3925432"/>
          <a:ext cx="3288287" cy="21012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B538099-CA10-4CC2-AFB5-F6F73C8F20AA}">
      <dsp:nvSpPr>
        <dsp:cNvPr id="0" name=""/>
        <dsp:cNvSpPr/>
      </dsp:nvSpPr>
      <dsp:spPr>
        <a:xfrm>
          <a:off x="3581406" y="4090430"/>
          <a:ext cx="3288287" cy="210128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a:latin typeface="Times New Roman" pitchFamily="18" charset="0"/>
              <a:cs typeface="Times New Roman" pitchFamily="18" charset="0"/>
            </a:rPr>
            <a:t>Еуропалық (әлеуметтік) үлгіде бизнес айтарлықтай көп салықтар төлейді, ал мемлекет осы қаражатқа халықтың едәуір маңызды әлеуметтік қажеттіліктерін іске асыру үшін жағдай жасайды.</a:t>
          </a:r>
          <a:endParaRPr lang="ru-RU" sz="1800" kern="1200" dirty="0">
            <a:latin typeface="Times New Roman" pitchFamily="18" charset="0"/>
            <a:cs typeface="Times New Roman" pitchFamily="18" charset="0"/>
          </a:endParaRPr>
        </a:p>
      </dsp:txBody>
      <dsp:txXfrm>
        <a:off x="3642950" y="4151974"/>
        <a:ext cx="3165199" cy="1978195"/>
      </dsp:txXfrm>
    </dsp:sp>
    <dsp:sp modelId="{CF1E2E55-D1E9-4D89-BBA8-3E19241ADDDB}">
      <dsp:nvSpPr>
        <dsp:cNvPr id="0" name=""/>
        <dsp:cNvSpPr/>
      </dsp:nvSpPr>
      <dsp:spPr>
        <a:xfrm>
          <a:off x="6355837" y="1137108"/>
          <a:ext cx="2614479" cy="24530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16E6D68-ECC5-4BEA-BC15-0FBB60E01C0F}">
      <dsp:nvSpPr>
        <dsp:cNvPr id="0" name=""/>
        <dsp:cNvSpPr/>
      </dsp:nvSpPr>
      <dsp:spPr>
        <a:xfrm>
          <a:off x="6529520" y="1302107"/>
          <a:ext cx="2614479" cy="245306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a:latin typeface="Times New Roman" pitchFamily="18" charset="0"/>
              <a:cs typeface="Times New Roman" pitchFamily="18" charset="0"/>
            </a:rPr>
            <a:t>Бизнес бәріне жауап береді. Бұл бағыт социализм кезінде кеңінен қолданылды. Яғни кәсіпорындар әртүрлі әлеуметтік инфрақұрылымдарды құрып, қаржыландырып және басқарып отырады.</a:t>
          </a:r>
          <a:endParaRPr lang="ru-RU" sz="1800" kern="1200" dirty="0">
            <a:latin typeface="Times New Roman" pitchFamily="18" charset="0"/>
            <a:cs typeface="Times New Roman" pitchFamily="18" charset="0"/>
          </a:endParaRPr>
        </a:p>
      </dsp:txBody>
      <dsp:txXfrm>
        <a:off x="6601368" y="1373955"/>
        <a:ext cx="2470783" cy="2309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AF2ED-7771-4D35-A4F1-392E8429C5EB}">
      <dsp:nvSpPr>
        <dsp:cNvPr id="0" name=""/>
        <dsp:cNvSpPr/>
      </dsp:nvSpPr>
      <dsp:spPr>
        <a:xfrm>
          <a:off x="4114800" y="2261627"/>
          <a:ext cx="2251813" cy="781621"/>
        </a:xfrm>
        <a:custGeom>
          <a:avLst/>
          <a:gdLst/>
          <a:ahLst/>
          <a:cxnLst/>
          <a:rect l="0" t="0" r="0" b="0"/>
          <a:pathLst>
            <a:path>
              <a:moveTo>
                <a:pt x="0" y="0"/>
              </a:moveTo>
              <a:lnTo>
                <a:pt x="0" y="390810"/>
              </a:lnTo>
              <a:lnTo>
                <a:pt x="2251813" y="390810"/>
              </a:lnTo>
              <a:lnTo>
                <a:pt x="2251813" y="78162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3D4D0D-46C7-4A81-B198-291ADEA87991}">
      <dsp:nvSpPr>
        <dsp:cNvPr id="0" name=""/>
        <dsp:cNvSpPr/>
      </dsp:nvSpPr>
      <dsp:spPr>
        <a:xfrm>
          <a:off x="1862986" y="2261627"/>
          <a:ext cx="2251813" cy="781621"/>
        </a:xfrm>
        <a:custGeom>
          <a:avLst/>
          <a:gdLst/>
          <a:ahLst/>
          <a:cxnLst/>
          <a:rect l="0" t="0" r="0" b="0"/>
          <a:pathLst>
            <a:path>
              <a:moveTo>
                <a:pt x="2251813" y="0"/>
              </a:moveTo>
              <a:lnTo>
                <a:pt x="2251813" y="390810"/>
              </a:lnTo>
              <a:lnTo>
                <a:pt x="0" y="390810"/>
              </a:lnTo>
              <a:lnTo>
                <a:pt x="0" y="78162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40F89-D0A7-40BA-A61C-7FEF9FA9C8C2}">
      <dsp:nvSpPr>
        <dsp:cNvPr id="0" name=""/>
        <dsp:cNvSpPr/>
      </dsp:nvSpPr>
      <dsp:spPr>
        <a:xfrm>
          <a:off x="2253797" y="1477959"/>
          <a:ext cx="3722005" cy="78366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kern="1200" dirty="0">
              <a:latin typeface="Times New Roman" panose="02020603050405020304" pitchFamily="18" charset="0"/>
              <a:cs typeface="Times New Roman" panose="02020603050405020304" pitchFamily="18" charset="0"/>
            </a:rPr>
            <a:t>Бизнестің әлеуметтік жауапкершілігі</a:t>
          </a:r>
          <a:endParaRPr lang="ru-RU" sz="2400" kern="1200" dirty="0">
            <a:latin typeface="Times New Roman" panose="02020603050405020304" pitchFamily="18" charset="0"/>
            <a:cs typeface="Times New Roman" panose="02020603050405020304" pitchFamily="18" charset="0"/>
          </a:endParaRPr>
        </a:p>
      </dsp:txBody>
      <dsp:txXfrm>
        <a:off x="2253797" y="1477959"/>
        <a:ext cx="3722005" cy="783668"/>
      </dsp:txXfrm>
    </dsp:sp>
    <dsp:sp modelId="{771A762B-B992-400C-8D12-44A945760B54}">
      <dsp:nvSpPr>
        <dsp:cNvPr id="0" name=""/>
        <dsp:cNvSpPr/>
      </dsp:nvSpPr>
      <dsp:spPr>
        <a:xfrm>
          <a:off x="1984" y="3043248"/>
          <a:ext cx="3722005" cy="11477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kern="1200" dirty="0">
              <a:latin typeface="Times New Roman" panose="02020603050405020304" pitchFamily="18" charset="0"/>
              <a:cs typeface="Times New Roman" panose="02020603050405020304" pitchFamily="18" charset="0"/>
            </a:rPr>
            <a:t>Ішкі әлеуметтік жауапкершілігі</a:t>
          </a:r>
          <a:endParaRPr lang="ru-RU" sz="2400" kern="1200" dirty="0">
            <a:latin typeface="Times New Roman" panose="02020603050405020304" pitchFamily="18" charset="0"/>
            <a:cs typeface="Times New Roman" panose="02020603050405020304" pitchFamily="18" charset="0"/>
          </a:endParaRPr>
        </a:p>
      </dsp:txBody>
      <dsp:txXfrm>
        <a:off x="1984" y="3043248"/>
        <a:ext cx="3722005" cy="1147754"/>
      </dsp:txXfrm>
    </dsp:sp>
    <dsp:sp modelId="{FB47D4E5-8FBB-4741-BDDE-EB12A561C292}">
      <dsp:nvSpPr>
        <dsp:cNvPr id="0" name=""/>
        <dsp:cNvSpPr/>
      </dsp:nvSpPr>
      <dsp:spPr>
        <a:xfrm>
          <a:off x="4505610" y="3043248"/>
          <a:ext cx="3722005" cy="11477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kern="1200" dirty="0">
              <a:latin typeface="Times New Roman" panose="02020603050405020304" pitchFamily="18" charset="0"/>
              <a:cs typeface="Times New Roman" panose="02020603050405020304" pitchFamily="18" charset="0"/>
            </a:rPr>
            <a:t>Сыртқы әлеуметтік жауапкершілігі</a:t>
          </a:r>
          <a:endParaRPr lang="ru-RU" sz="2400" kern="1200" dirty="0">
            <a:latin typeface="Times New Roman" panose="02020603050405020304" pitchFamily="18" charset="0"/>
            <a:cs typeface="Times New Roman" panose="02020603050405020304" pitchFamily="18" charset="0"/>
          </a:endParaRPr>
        </a:p>
      </dsp:txBody>
      <dsp:txXfrm>
        <a:off x="4505610" y="3043248"/>
        <a:ext cx="3722005" cy="11477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F7287377-1A32-4712-BB38-E25B9F02F5AB}" type="datetimeFigureOut">
              <a:rPr lang="ru-RU" smtClean="0"/>
              <a:pPr/>
              <a:t>29.03.2026</a:t>
            </a:fld>
            <a:endParaRPr lang="ru-RU"/>
          </a:p>
        </p:txBody>
      </p:sp>
      <p:sp>
        <p:nvSpPr>
          <p:cNvPr id="4" name="Нижний колонтитул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702C5D18-6026-4ABF-96F8-4FF8DD1B8A20}"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90600" y="2209800"/>
            <a:ext cx="7162800" cy="4191000"/>
          </a:xfrm>
        </p:spPr>
        <p:txBody>
          <a:bodyPr>
            <a:normAutofit/>
          </a:bodyPr>
          <a:lstStyle/>
          <a:p>
            <a:r>
              <a:rPr lang="kk-KZ" dirty="0" smtClean="0">
                <a:solidFill>
                  <a:schemeClr val="tx1"/>
                </a:solidFill>
                <a:latin typeface="Times New Roman" pitchFamily="18" charset="0"/>
                <a:cs typeface="Times New Roman" pitchFamily="18" charset="0"/>
              </a:rPr>
              <a:t>Дәріс </a:t>
            </a:r>
            <a:r>
              <a:rPr lang="kk-KZ" dirty="0">
                <a:solidFill>
                  <a:schemeClr val="tx1"/>
                </a:solidFill>
                <a:latin typeface="Times New Roman" pitchFamily="18" charset="0"/>
                <a:cs typeface="Times New Roman" pitchFamily="18" charset="0"/>
              </a:rPr>
              <a:t>сабағының жоспары</a:t>
            </a:r>
            <a:r>
              <a:rPr lang="kk-KZ"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pPr lvl="0" algn="l"/>
            <a:r>
              <a:rPr lang="ru-RU" dirty="0">
                <a:solidFill>
                  <a:schemeClr val="tx1"/>
                </a:solidFill>
                <a:latin typeface="Times New Roman" pitchFamily="18" charset="0"/>
                <a:cs typeface="Times New Roman" pitchFamily="18" charset="0"/>
              </a:rPr>
              <a:t>1</a:t>
            </a:r>
            <a:r>
              <a:rPr lang="kk-KZ" dirty="0" smtClean="0">
                <a:solidFill>
                  <a:schemeClr val="tx1"/>
                </a:solidFill>
                <a:latin typeface="Times New Roman" pitchFamily="18" charset="0"/>
                <a:cs typeface="Times New Roman" pitchFamily="18" charset="0"/>
              </a:rPr>
              <a:t>.Бизнестің </a:t>
            </a:r>
            <a:r>
              <a:rPr lang="kk-KZ" dirty="0">
                <a:solidFill>
                  <a:schemeClr val="tx1"/>
                </a:solidFill>
                <a:latin typeface="Times New Roman" pitchFamily="18" charset="0"/>
                <a:cs typeface="Times New Roman" pitchFamily="18" charset="0"/>
              </a:rPr>
              <a:t>әлеуметтік жауапкершілігі</a:t>
            </a:r>
            <a:endParaRPr lang="ru-RU" dirty="0">
              <a:solidFill>
                <a:schemeClr val="tx1"/>
              </a:solidFill>
              <a:latin typeface="Times New Roman" pitchFamily="18" charset="0"/>
              <a:cs typeface="Times New Roman" pitchFamily="18" charset="0"/>
            </a:endParaRPr>
          </a:p>
          <a:p>
            <a:pPr lvl="0" algn="l"/>
            <a:r>
              <a:rPr lang="kk-KZ" dirty="0" smtClean="0">
                <a:solidFill>
                  <a:schemeClr val="tx1"/>
                </a:solidFill>
                <a:latin typeface="Times New Roman" pitchFamily="18" charset="0"/>
                <a:cs typeface="Times New Roman" pitchFamily="18" charset="0"/>
              </a:rPr>
              <a:t>2.Бизнестің </a:t>
            </a:r>
            <a:r>
              <a:rPr lang="kk-KZ" dirty="0">
                <a:solidFill>
                  <a:schemeClr val="tx1"/>
                </a:solidFill>
                <a:latin typeface="Times New Roman" pitchFamily="18" charset="0"/>
                <a:cs typeface="Times New Roman" pitchFamily="18" charset="0"/>
              </a:rPr>
              <a:t>беделі мен имиджін қалыптастыру технологиясы</a:t>
            </a:r>
            <a:endParaRPr lang="ru-RU"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
        <p:nvSpPr>
          <p:cNvPr id="8194" name="AutoShape 2" descr="https://delo.ua/files/news_tape/images/1853/13/kso-praktika-12-shagov-pri_185313_p0.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6" name="AutoShape 4" descr="https://delo.ua/files/news_tape/images/1853/13/kso-praktika-12-shagov-pri_185313_p0.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8" name="AutoShape 6" descr="https://delo.ua/files/news_tape/images/1853/13/kso-praktika-12-shagov-pri_185313_p0.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609600" y="381000"/>
            <a:ext cx="7772400" cy="1200329"/>
          </a:xfrm>
          <a:prstGeom prst="rect">
            <a:avLst/>
          </a:prstGeom>
        </p:spPr>
        <p:txBody>
          <a:bodyPr wrap="square">
            <a:spAutoFit/>
          </a:bodyPr>
          <a:lstStyle/>
          <a:p>
            <a:pPr lvl="0" algn="ctr">
              <a:spcBef>
                <a:spcPts val="600"/>
              </a:spcBef>
              <a:buClr>
                <a:srgbClr val="FE8637"/>
              </a:buClr>
              <a:buSzPct val="70000"/>
            </a:pPr>
            <a:r>
              <a:rPr lang="kk-KZ" sz="3600" b="1" dirty="0">
                <a:solidFill>
                  <a:srgbClr val="FF0000"/>
                </a:solidFill>
                <a:latin typeface="Times New Roman" pitchFamily="18" charset="0"/>
                <a:cs typeface="Times New Roman" pitchFamily="18" charset="0"/>
              </a:rPr>
              <a:t>Бизнестің әлеуметтік жауапкершілігі.</a:t>
            </a:r>
            <a:endParaRPr lang="ru-RU" sz="3600" b="1" dirty="0">
              <a:solidFill>
                <a:srgbClr val="FF0000"/>
              </a:solidFill>
              <a:latin typeface="Century School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3400"/>
            <a:ext cx="8229600" cy="5592763"/>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kk-KZ" b="1" i="1" dirty="0">
                <a:solidFill>
                  <a:srgbClr val="C00000"/>
                </a:solidFill>
                <a:latin typeface="Times New Roman" panose="02020603050405020304" pitchFamily="18" charset="0"/>
                <a:cs typeface="Times New Roman" panose="02020603050405020304" pitchFamily="18" charset="0"/>
              </a:rPr>
              <a:t>Бизнестің сыртқы әлеуметтік жауапкершілігіне:</a:t>
            </a:r>
          </a:p>
          <a:p>
            <a:pPr>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Тауарлар мен қызметтерді өндіру бойынша тұтынушылар алдындағы жауапкершілік (сапалы тауар, қызмет көрсету)</a:t>
            </a:r>
          </a:p>
          <a:p>
            <a:pPr>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Қоршаған ортаны қорғауға көмектесу</a:t>
            </a:r>
          </a:p>
          <a:p>
            <a:pPr>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Демеушілік және корпоративті қайырымдылық шаралары.</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 y="1676400"/>
            <a:ext cx="8915400" cy="3170099"/>
          </a:xfrm>
          <a:prstGeom prst="rect">
            <a:avLst/>
          </a:prstGeom>
        </p:spPr>
        <p:txBody>
          <a:bodyPr wrap="square">
            <a:spAutoFit/>
          </a:bodyPr>
          <a:lstStyle/>
          <a:p>
            <a:pPr indent="360363" algn="just"/>
            <a:r>
              <a:rPr lang="ru-RU" sz="2000" dirty="0" err="1">
                <a:latin typeface="Times New Roman" panose="02020603050405020304" pitchFamily="18" charset="0"/>
                <a:cs typeface="Times New Roman" panose="02020603050405020304" pitchFamily="18" charset="0"/>
              </a:rPr>
              <a:t>Тиімді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нарықтық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экономиканы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мемлекет</a:t>
            </a:r>
            <a:r>
              <a:rPr lang="ru-RU" sz="2000" dirty="0">
                <a:latin typeface="Times New Roman" panose="02020603050405020304" pitchFamily="18" charset="0"/>
                <a:cs typeface="Times New Roman" panose="02020603050405020304" pitchFamily="18" charset="0"/>
              </a:rPr>
              <a:t>, бизнес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азаматтық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қоғам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арасындағы</a:t>
            </a:r>
            <a:r>
              <a:rPr lang="ru-RU" sz="2000" dirty="0">
                <a:latin typeface="Times New Roman" panose="02020603050405020304" pitchFamily="18" charset="0"/>
                <a:cs typeface="Times New Roman" panose="02020603050405020304" pitchFamily="18" charset="0"/>
              </a:rPr>
              <a:t> диалог </a:t>
            </a:r>
            <a:r>
              <a:rPr lang="ru-RU" sz="2000" dirty="0" err="1">
                <a:latin typeface="Times New Roman" panose="02020603050405020304" pitchFamily="18" charset="0"/>
                <a:cs typeface="Times New Roman" panose="02020603050405020304" pitchFamily="18" charset="0"/>
              </a:rPr>
              <a:t>қажет</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indent="360363" algn="just"/>
            <a:r>
              <a:rPr lang="ru-RU" sz="2000" dirty="0" err="1" smtClean="0">
                <a:latin typeface="Times New Roman" panose="02020603050405020304" pitchFamily="18" charset="0"/>
                <a:cs typeface="Times New Roman" panose="02020603050405020304" pitchFamily="18" charset="0"/>
              </a:rPr>
              <a:t>Қазіргі</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уақытта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бизнестің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экономикалық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қосқан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үлесі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айқын</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indent="360363" algn="just"/>
            <a:r>
              <a:rPr lang="ru-RU" sz="2000" b="1" i="1" dirty="0" err="1" smtClean="0">
                <a:solidFill>
                  <a:srgbClr val="C00000"/>
                </a:solidFill>
                <a:latin typeface="Times New Roman" panose="02020603050405020304" pitchFamily="18" charset="0"/>
                <a:cs typeface="Times New Roman" panose="02020603050405020304" pitchFamily="18" charset="0"/>
              </a:rPr>
              <a:t>Корпоративтік</a:t>
            </a:r>
            <a:r>
              <a:rPr lang="ru-RU" sz="2000" b="1" i="1" dirty="0" smtClean="0">
                <a:solidFill>
                  <a:srgbClr val="C00000"/>
                </a:solidFill>
                <a:latin typeface="Times New Roman" panose="02020603050405020304" pitchFamily="18" charset="0"/>
                <a:cs typeface="Times New Roman" panose="02020603050405020304" pitchFamily="18" charset="0"/>
              </a:rPr>
              <a:t> </a:t>
            </a:r>
            <a:r>
              <a:rPr lang="ru-RU" sz="2000" b="1" i="1" dirty="0" err="1">
                <a:solidFill>
                  <a:srgbClr val="C00000"/>
                </a:solidFill>
                <a:latin typeface="Times New Roman" panose="02020603050405020304" pitchFamily="18" charset="0"/>
                <a:cs typeface="Times New Roman" panose="02020603050405020304" pitchFamily="18" charset="0"/>
              </a:rPr>
              <a:t>әлеуметтік</a:t>
            </a:r>
            <a:r>
              <a:rPr lang="ru-RU" sz="2000" b="1" i="1" dirty="0">
                <a:solidFill>
                  <a:srgbClr val="C00000"/>
                </a:solidFill>
                <a:latin typeface="Times New Roman" panose="02020603050405020304" pitchFamily="18" charset="0"/>
                <a:cs typeface="Times New Roman" panose="02020603050405020304" pitchFamily="18" charset="0"/>
              </a:rPr>
              <a:t> </a:t>
            </a:r>
            <a:r>
              <a:rPr lang="ru-RU" sz="2000" b="1" i="1" dirty="0" err="1">
                <a:solidFill>
                  <a:srgbClr val="C00000"/>
                </a:solidFill>
                <a:latin typeface="Times New Roman" panose="02020603050405020304" pitchFamily="18" charset="0"/>
                <a:cs typeface="Times New Roman" panose="02020603050405020304" pitchFamily="18" charset="0"/>
              </a:rPr>
              <a:t>жауапкершілік</a:t>
            </a:r>
            <a:r>
              <a:rPr lang="ru-RU" sz="2000" b="1" i="1" dirty="0">
                <a:solidFill>
                  <a:srgbClr val="C00000"/>
                </a:solidFill>
                <a:latin typeface="Times New Roman" panose="02020603050405020304" pitchFamily="18" charset="0"/>
                <a:cs typeface="Times New Roman" panose="02020603050405020304" pitchFamily="18" charset="0"/>
              </a:rPr>
              <a:t> (КӘЖ</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компания </a:t>
            </a:r>
            <a:r>
              <a:rPr lang="ru-RU" sz="2000" dirty="0" err="1">
                <a:latin typeface="Times New Roman" panose="02020603050405020304" pitchFamily="18" charset="0"/>
                <a:cs typeface="Times New Roman" panose="02020603050405020304" pitchFamily="18" charset="0"/>
              </a:rPr>
              <a:t>ұстанатын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тұжырымдама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қоғамның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мүдделерін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ескереді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жауапкершілікті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мойнына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қызметінің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сыртқы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ортаға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әсері</a:t>
            </a:r>
            <a:r>
              <a:rPr lang="ru-RU" sz="2000" dirty="0" smtClean="0">
                <a:latin typeface="Times New Roman" panose="02020603050405020304" pitchFamily="18" charset="0"/>
                <a:cs typeface="Times New Roman" panose="02020603050405020304" pitchFamily="18" charset="0"/>
              </a:rPr>
              <a:t>.</a:t>
            </a:r>
          </a:p>
          <a:p>
            <a:pPr indent="360363" algn="just"/>
            <a:r>
              <a:rPr lang="ru-RU" sz="2000" b="1" i="1" dirty="0" err="1">
                <a:solidFill>
                  <a:srgbClr val="C00000"/>
                </a:solidFill>
                <a:latin typeface="Times New Roman" panose="02020603050405020304" pitchFamily="18" charset="0"/>
                <a:cs typeface="Times New Roman" panose="02020603050405020304" pitchFamily="18" charset="0"/>
              </a:rPr>
              <a:t>Корпоративтік</a:t>
            </a:r>
            <a:r>
              <a:rPr lang="ru-RU" sz="2000" b="1" i="1" dirty="0">
                <a:solidFill>
                  <a:srgbClr val="C00000"/>
                </a:solidFill>
                <a:latin typeface="Times New Roman" panose="02020603050405020304" pitchFamily="18" charset="0"/>
                <a:cs typeface="Times New Roman" panose="02020603050405020304" pitchFamily="18" charset="0"/>
              </a:rPr>
              <a:t> </a:t>
            </a:r>
            <a:r>
              <a:rPr lang="ru-RU" sz="2000" b="1" i="1" dirty="0" err="1">
                <a:solidFill>
                  <a:srgbClr val="C00000"/>
                </a:solidFill>
                <a:latin typeface="Times New Roman" panose="02020603050405020304" pitchFamily="18" charset="0"/>
                <a:cs typeface="Times New Roman" panose="02020603050405020304" pitchFamily="18" charset="0"/>
              </a:rPr>
              <a:t>әлеуметтік</a:t>
            </a:r>
            <a:r>
              <a:rPr lang="ru-RU" sz="2000" b="1" i="1" dirty="0">
                <a:solidFill>
                  <a:srgbClr val="C00000"/>
                </a:solidFill>
                <a:latin typeface="Times New Roman" panose="02020603050405020304" pitchFamily="18" charset="0"/>
                <a:cs typeface="Times New Roman" panose="02020603050405020304" pitchFamily="18" charset="0"/>
              </a:rPr>
              <a:t> </a:t>
            </a:r>
            <a:r>
              <a:rPr lang="ru-RU" sz="2000" b="1" i="1" dirty="0" err="1">
                <a:solidFill>
                  <a:srgbClr val="C00000"/>
                </a:solidFill>
                <a:latin typeface="Times New Roman" panose="02020603050405020304" pitchFamily="18" charset="0"/>
                <a:cs typeface="Times New Roman" panose="02020603050405020304" pitchFamily="18" charset="0"/>
              </a:rPr>
              <a:t>жауапкершілік</a:t>
            </a:r>
            <a:r>
              <a:rPr lang="ru-RU" sz="2000" b="1" i="1" dirty="0">
                <a:solidFill>
                  <a:srgbClr val="C00000"/>
                </a:solidFill>
                <a:latin typeface="Times New Roman" panose="02020603050405020304" pitchFamily="18" charset="0"/>
                <a:cs typeface="Times New Roman" panose="02020603050405020304" pitchFamily="18" charset="0"/>
              </a:rPr>
              <a:t> (КӘЖ)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этикаға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тұрақтылыққа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әлеуметтік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әсер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мақсаттарға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жеткізуге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бағытталған</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бизнес-</a:t>
            </a:r>
            <a:r>
              <a:rPr lang="ru-RU" sz="2000" dirty="0" err="1" smtClean="0">
                <a:latin typeface="Times New Roman" panose="02020603050405020304" pitchFamily="18" charset="0"/>
                <a:cs typeface="Times New Roman" panose="02020603050405020304" pitchFamily="18" charset="0"/>
              </a:rPr>
              <a:t>бастама</a:t>
            </a:r>
            <a:r>
              <a:rPr lang="ru-RU"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226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915400" cy="381000"/>
          </a:xfrm>
        </p:spPr>
        <p:txBody>
          <a:bodyPr>
            <a:normAutofit fontScale="90000"/>
          </a:bodyPr>
          <a:lstStyle/>
          <a:p>
            <a:r>
              <a:rPr lang="kk-KZ" sz="2800" b="1" i="1" dirty="0">
                <a:solidFill>
                  <a:srgbClr val="C00000"/>
                </a:solidFill>
                <a:latin typeface="Times New Roman" pitchFamily="18" charset="0"/>
                <a:cs typeface="Times New Roman" pitchFamily="18" charset="0"/>
              </a:rPr>
              <a:t>Бизнестің беделі мен имиджін қалыптастыру технологиясы</a:t>
            </a:r>
            <a:endParaRPr lang="ru-RU" sz="2800" b="1" i="1" dirty="0">
              <a:solidFill>
                <a:srgbClr val="C00000"/>
              </a:solidFill>
            </a:endParaRPr>
          </a:p>
        </p:txBody>
      </p:sp>
      <p:sp>
        <p:nvSpPr>
          <p:cNvPr id="3" name="Содержимое 2"/>
          <p:cNvSpPr>
            <a:spLocks noGrp="1"/>
          </p:cNvSpPr>
          <p:nvPr>
            <p:ph idx="1"/>
          </p:nvPr>
        </p:nvSpPr>
        <p:spPr>
          <a:xfrm>
            <a:off x="152400" y="484908"/>
            <a:ext cx="8915400" cy="6373091"/>
          </a:xfrm>
        </p:spPr>
        <p:txBody>
          <a:bodyPr>
            <a:noAutofit/>
          </a:bodyPr>
          <a:lstStyle/>
          <a:p>
            <a:pPr mar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PR, жарнама, брендинг, имиджмейкерлік</a:t>
            </a:r>
          </a:p>
          <a:p>
            <a:pPr mar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PR – ұйым мен қоғам арасында жағымды қатынастарды құруға, ұстануға және қолдауға бағытталған алдына ала жоспарланған шаралар.</a:t>
            </a:r>
            <a:endParaRPr lang="ru-RU" sz="2400" dirty="0">
              <a:latin typeface="Times New Roman" panose="02020603050405020304" pitchFamily="18" charset="0"/>
              <a:cs typeface="Times New Roman" panose="02020603050405020304" pitchFamily="18" charset="0"/>
            </a:endParaRPr>
          </a:p>
          <a:p>
            <a:pPr mar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PR функциялары:</a:t>
            </a:r>
            <a:endParaRPr lang="ru-RU" sz="2400" dirty="0">
              <a:latin typeface="Times New Roman" panose="02020603050405020304" pitchFamily="18" charset="0"/>
              <a:cs typeface="Times New Roman" panose="02020603050405020304" pitchFamily="18" charset="0"/>
            </a:endParaRPr>
          </a:p>
          <a:p>
            <a:pPr marL="0" lv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қоғамды ақпараттандыру мен сендіру;</a:t>
            </a:r>
            <a:endParaRPr lang="ru-RU" sz="2400" dirty="0">
              <a:latin typeface="Times New Roman" panose="02020603050405020304" pitchFamily="18" charset="0"/>
              <a:cs typeface="Times New Roman" panose="02020603050405020304" pitchFamily="18" charset="0"/>
            </a:endParaRPr>
          </a:p>
          <a:p>
            <a:pPr marL="0" lv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насихат пен жарнаманы қолдану арқылы оның бейнесіне әсер ету;</a:t>
            </a:r>
            <a:endParaRPr lang="ru-RU" sz="2400" dirty="0">
              <a:latin typeface="Times New Roman" panose="02020603050405020304" pitchFamily="18" charset="0"/>
              <a:cs typeface="Times New Roman" panose="02020603050405020304" pitchFamily="18" charset="0"/>
            </a:endParaRPr>
          </a:p>
          <a:p>
            <a:pPr marL="0" lv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ұйымның жағымды бейнесі мен беделін құру;</a:t>
            </a:r>
            <a:endParaRPr lang="ru-RU" sz="2400" dirty="0">
              <a:latin typeface="Times New Roman" panose="02020603050405020304" pitchFamily="18" charset="0"/>
              <a:cs typeface="Times New Roman" panose="02020603050405020304" pitchFamily="18" charset="0"/>
            </a:endParaRPr>
          </a:p>
          <a:p>
            <a:pPr marL="0" lv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ұйым мен қоғам арасында сенімділік байланыстарын қалыптастыру;</a:t>
            </a:r>
            <a:endParaRPr lang="ru-RU" sz="2400" dirty="0">
              <a:latin typeface="Times New Roman" panose="02020603050405020304" pitchFamily="18" charset="0"/>
              <a:cs typeface="Times New Roman" panose="02020603050405020304" pitchFamily="18" charset="0"/>
            </a:endParaRPr>
          </a:p>
          <a:p>
            <a:pPr marL="0" lv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 қызметкерлерде ұйымға деген жауапкершілікті қалыптастыру мен арттыру.</a:t>
            </a:r>
            <a:endParaRPr lang="ru-RU" sz="2400" dirty="0">
              <a:latin typeface="Times New Roman" panose="02020603050405020304" pitchFamily="18" charset="0"/>
              <a:cs typeface="Times New Roman" panose="02020603050405020304" pitchFamily="18" charset="0"/>
            </a:endParaRPr>
          </a:p>
          <a:p>
            <a:pPr mar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PR формалары:</a:t>
            </a:r>
            <a:endParaRPr lang="ru-RU" sz="2400" dirty="0">
              <a:latin typeface="Times New Roman" panose="02020603050405020304" pitchFamily="18" charset="0"/>
              <a:cs typeface="Times New Roman" panose="02020603050405020304" pitchFamily="18" charset="0"/>
            </a:endParaRPr>
          </a:p>
          <a:p>
            <a:pPr marL="0" lv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паблисити (насихат);</a:t>
            </a:r>
            <a:endParaRPr lang="ru-RU" sz="2400" dirty="0">
              <a:latin typeface="Times New Roman" panose="02020603050405020304" pitchFamily="18" charset="0"/>
              <a:cs typeface="Times New Roman" panose="02020603050405020304" pitchFamily="18" charset="0"/>
            </a:endParaRPr>
          </a:p>
          <a:p>
            <a:pPr marL="0" lv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демеушілік;</a:t>
            </a:r>
            <a:endParaRPr lang="ru-RU" sz="2400" dirty="0">
              <a:latin typeface="Times New Roman" panose="02020603050405020304" pitchFamily="18" charset="0"/>
              <a:cs typeface="Times New Roman" panose="02020603050405020304" pitchFamily="18" charset="0"/>
            </a:endParaRPr>
          </a:p>
          <a:p>
            <a:pPr marL="0" lvl="0" indent="450850">
              <a:spcBef>
                <a:spcPts val="0"/>
              </a:spcBef>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фирмалық стиль.</a:t>
            </a:r>
            <a:endParaRPr lang="ru-RU" sz="24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6200" y="76200"/>
            <a:ext cx="9067800" cy="6705600"/>
          </a:xfrm>
        </p:spPr>
        <p:txBody>
          <a:bodyPr>
            <a:noAutofit/>
          </a:bodyPr>
          <a:lstStyle/>
          <a:p>
            <a:pPr marL="0" indent="450850">
              <a:spcBef>
                <a:spcPts val="0"/>
              </a:spcBef>
              <a:buFont typeface="Wingdings" panose="05000000000000000000" pitchFamily="2" charset="2"/>
              <a:buChar char="Ø"/>
              <a:tabLst>
                <a:tab pos="90488" algn="l"/>
                <a:tab pos="539750" algn="l"/>
              </a:tabLst>
            </a:pPr>
            <a:r>
              <a:rPr lang="kk-KZ" sz="2400" dirty="0">
                <a:latin typeface="Times New Roman" panose="02020603050405020304" pitchFamily="18" charset="0"/>
                <a:cs typeface="Times New Roman" panose="02020603050405020304" pitchFamily="18" charset="0"/>
              </a:rPr>
              <a:t>Жарнама бұл- аудиторияға әсер ету немесе көңілін аударту мақсатындағы бұқаралық ақпарат құралдарын пайдалану және демеушілермен жүргізетін  коммуникация түрі.</a:t>
            </a:r>
            <a:endParaRPr lang="ru-RU" sz="2400" dirty="0">
              <a:latin typeface="Times New Roman" panose="02020603050405020304" pitchFamily="18" charset="0"/>
              <a:cs typeface="Times New Roman" panose="02020603050405020304" pitchFamily="18" charset="0"/>
            </a:endParaRPr>
          </a:p>
          <a:p>
            <a:pPr marL="0" indent="450850">
              <a:spcBef>
                <a:spcPts val="0"/>
              </a:spcBef>
              <a:buFont typeface="Wingdings" panose="05000000000000000000" pitchFamily="2" charset="2"/>
              <a:buChar char="Ø"/>
              <a:tabLst>
                <a:tab pos="90488" algn="l"/>
                <a:tab pos="539750" algn="l"/>
              </a:tabLst>
            </a:pPr>
            <a:r>
              <a:rPr lang="kk-KZ" sz="2400" dirty="0">
                <a:latin typeface="Times New Roman" panose="02020603050405020304" pitchFamily="18" charset="0"/>
                <a:cs typeface="Times New Roman" panose="02020603050405020304" pitchFamily="18" charset="0"/>
              </a:rPr>
              <a:t>Жарнама - өндіруші немесе оның тауары туралы ақпарат береді, оның бейнесін қалыптастырады және қолдайды.</a:t>
            </a:r>
            <a:endParaRPr lang="ru-RU" sz="2400" dirty="0">
              <a:latin typeface="Times New Roman" panose="02020603050405020304" pitchFamily="18" charset="0"/>
              <a:cs typeface="Times New Roman" panose="02020603050405020304" pitchFamily="18" charset="0"/>
            </a:endParaRPr>
          </a:p>
          <a:p>
            <a:pPr marL="0" indent="450850">
              <a:spcBef>
                <a:spcPts val="0"/>
              </a:spcBef>
              <a:buFont typeface="Wingdings" panose="05000000000000000000" pitchFamily="2" charset="2"/>
              <a:buChar char="Ø"/>
              <a:tabLst>
                <a:tab pos="90488" algn="l"/>
                <a:tab pos="539750" algn="l"/>
              </a:tabLst>
            </a:pPr>
            <a:r>
              <a:rPr lang="kk-KZ" sz="2400" dirty="0">
                <a:latin typeface="Times New Roman" panose="02020603050405020304" pitchFamily="18" charset="0"/>
                <a:cs typeface="Times New Roman" panose="02020603050405020304" pitchFamily="18" charset="0"/>
              </a:rPr>
              <a:t>Жарнаманың мәні: </a:t>
            </a:r>
            <a:endParaRPr lang="ru-RU" sz="2400" dirty="0">
              <a:latin typeface="Times New Roman" panose="02020603050405020304" pitchFamily="18" charset="0"/>
              <a:cs typeface="Times New Roman" panose="02020603050405020304" pitchFamily="18" charset="0"/>
            </a:endParaRPr>
          </a:p>
          <a:p>
            <a:pPr marL="0" indent="450850">
              <a:spcBef>
                <a:spcPts val="0"/>
              </a:spcBef>
              <a:buFont typeface="Wingdings" panose="05000000000000000000" pitchFamily="2" charset="2"/>
              <a:buChar char="Ø"/>
              <a:tabLst>
                <a:tab pos="90488" algn="l"/>
                <a:tab pos="539750" algn="l"/>
              </a:tabLst>
            </a:pPr>
            <a:r>
              <a:rPr lang="kk-KZ" sz="2400" dirty="0">
                <a:latin typeface="Times New Roman" panose="02020603050405020304" pitchFamily="18" charset="0"/>
                <a:cs typeface="Times New Roman" panose="02020603050405020304" pitchFamily="18" charset="0"/>
              </a:rPr>
              <a:t>- адамдардың санасына, көзқарасына және пікірлеріне маңызды әсер береді;</a:t>
            </a:r>
            <a:endParaRPr lang="ru-RU" sz="2400" dirty="0">
              <a:latin typeface="Times New Roman" panose="02020603050405020304" pitchFamily="18" charset="0"/>
              <a:cs typeface="Times New Roman" panose="02020603050405020304" pitchFamily="18" charset="0"/>
            </a:endParaRPr>
          </a:p>
          <a:p>
            <a:pPr marL="0" indent="450850">
              <a:spcBef>
                <a:spcPts val="0"/>
              </a:spcBef>
              <a:buFont typeface="Wingdings" panose="05000000000000000000" pitchFamily="2" charset="2"/>
              <a:buChar char="Ø"/>
              <a:tabLst>
                <a:tab pos="90488" algn="l"/>
                <a:tab pos="539750" algn="l"/>
              </a:tabLst>
            </a:pPr>
            <a:r>
              <a:rPr lang="kk-KZ" sz="2400" dirty="0">
                <a:latin typeface="Times New Roman" panose="02020603050405020304" pitchFamily="18" charset="0"/>
                <a:cs typeface="Times New Roman" panose="02020603050405020304" pitchFamily="18" charset="0"/>
              </a:rPr>
              <a:t>- экономикаға және оның салаларының дамуына жалпылай әсерін тигізеді;</a:t>
            </a:r>
            <a:endParaRPr lang="ru-RU" sz="2400" dirty="0">
              <a:latin typeface="Times New Roman" panose="02020603050405020304" pitchFamily="18" charset="0"/>
              <a:cs typeface="Times New Roman" panose="02020603050405020304" pitchFamily="18" charset="0"/>
            </a:endParaRPr>
          </a:p>
          <a:p>
            <a:pPr marL="0" indent="450850">
              <a:spcBef>
                <a:spcPts val="0"/>
              </a:spcBef>
              <a:buFont typeface="Wingdings" panose="05000000000000000000" pitchFamily="2" charset="2"/>
              <a:buChar char="Ø"/>
              <a:tabLst>
                <a:tab pos="90488" algn="l"/>
                <a:tab pos="539750" algn="l"/>
              </a:tabLst>
            </a:pPr>
            <a:r>
              <a:rPr lang="kk-KZ" sz="2400" dirty="0">
                <a:latin typeface="Times New Roman" panose="02020603050405020304" pitchFamily="18" charset="0"/>
                <a:cs typeface="Times New Roman" panose="02020603050405020304" pitchFamily="18" charset="0"/>
              </a:rPr>
              <a:t>- ақпараттық саламен және журналистикамен тығыз байланысты;</a:t>
            </a:r>
            <a:endParaRPr lang="ru-RU" sz="2400" dirty="0">
              <a:latin typeface="Times New Roman" panose="02020603050405020304" pitchFamily="18" charset="0"/>
              <a:cs typeface="Times New Roman" panose="02020603050405020304" pitchFamily="18" charset="0"/>
            </a:endParaRPr>
          </a:p>
          <a:p>
            <a:pPr marL="0" indent="450850">
              <a:spcBef>
                <a:spcPts val="0"/>
              </a:spcBef>
              <a:buFont typeface="Wingdings" panose="05000000000000000000" pitchFamily="2" charset="2"/>
              <a:buChar char="Ø"/>
              <a:tabLst>
                <a:tab pos="90488" algn="l"/>
                <a:tab pos="539750" algn="l"/>
              </a:tabLst>
            </a:pPr>
            <a:r>
              <a:rPr lang="kk-KZ" sz="2400" dirty="0">
                <a:latin typeface="Times New Roman" panose="02020603050405020304" pitchFamily="18" charset="0"/>
                <a:cs typeface="Times New Roman" panose="02020603050405020304" pitchFamily="18" charset="0"/>
              </a:rPr>
              <a:t>- мамандардың кәсіби мүмкіндігін кеңітеді.</a:t>
            </a:r>
          </a:p>
          <a:p>
            <a:pPr marL="0" indent="450850">
              <a:spcBef>
                <a:spcPts val="0"/>
              </a:spcBef>
              <a:buFont typeface="Wingdings" panose="05000000000000000000" pitchFamily="2" charset="2"/>
              <a:buChar char="Ø"/>
              <a:tabLst>
                <a:tab pos="90488" algn="l"/>
                <a:tab pos="539750" algn="l"/>
              </a:tabLst>
            </a:pPr>
            <a:r>
              <a:rPr lang="kk-KZ" sz="2400" dirty="0">
                <a:latin typeface="Times New Roman" panose="02020603050405020304" pitchFamily="18" charset="0"/>
                <a:cs typeface="Times New Roman" panose="02020603050405020304" pitchFamily="18" charset="0"/>
              </a:rPr>
              <a:t>Бренд – атауы, символы және сыртқы түрінің ықпалы мен тұтынушы санасында бекіген, нарықта танымал сауда маркасы.</a:t>
            </a:r>
          </a:p>
          <a:p>
            <a:pPr marL="0" indent="450850">
              <a:spcBef>
                <a:spcPts val="0"/>
              </a:spcBef>
              <a:buFont typeface="Wingdings" panose="05000000000000000000" pitchFamily="2" charset="2"/>
              <a:buChar char="Ø"/>
              <a:tabLst>
                <a:tab pos="90488" algn="l"/>
                <a:tab pos="539750" algn="l"/>
              </a:tabLst>
            </a:pPr>
            <a:r>
              <a:rPr lang="kk-KZ"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Брендинг</a:t>
            </a:r>
            <a:r>
              <a:rPr lang="ru-RU" sz="2400" dirty="0">
                <a:latin typeface="Times New Roman" panose="02020603050405020304" pitchFamily="18" charset="0"/>
                <a:cs typeface="Times New Roman" panose="02020603050405020304" pitchFamily="18" charset="0"/>
              </a:rPr>
              <a:t> – -</a:t>
            </a:r>
            <a:r>
              <a:rPr lang="kk-KZ" sz="2400" dirty="0">
                <a:latin typeface="Times New Roman" panose="02020603050405020304" pitchFamily="18" charset="0"/>
                <a:cs typeface="Times New Roman" panose="02020603050405020304" pitchFamily="18" charset="0"/>
              </a:rPr>
              <a:t>өнім маркасын әзірлеуге, нарықта оны жылжытуға, оның беделін қамтамасыз етуге және нарық талаптарына марканың сәйкес келуіне мониторинг жасайтын қызмет формасы.</a:t>
            </a:r>
            <a:endParaRPr lang="ru-RU" sz="24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ru-RU" sz="24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7562"/>
          </a:xfrm>
        </p:spPr>
        <p:style>
          <a:lnRef idx="1">
            <a:schemeClr val="accent1"/>
          </a:lnRef>
          <a:fillRef idx="2">
            <a:schemeClr val="accent1"/>
          </a:fillRef>
          <a:effectRef idx="1">
            <a:schemeClr val="accent1"/>
          </a:effectRef>
          <a:fontRef idx="minor">
            <a:schemeClr val="dk1"/>
          </a:fontRef>
        </p:style>
        <p:txBody>
          <a:bodyPr anchor="t">
            <a:normAutofit/>
          </a:bodyPr>
          <a:lstStyle/>
          <a:p>
            <a:pPr indent="360363" algn="l"/>
            <a:r>
              <a:rPr lang="en-US" sz="2200" b="1" dirty="0">
                <a:solidFill>
                  <a:srgbClr val="C00000"/>
                </a:solidFill>
                <a:latin typeface="Times New Roman" panose="02020603050405020304" pitchFamily="18" charset="0"/>
                <a:cs typeface="Times New Roman" panose="02020603050405020304" pitchFamily="18" charset="0"/>
              </a:rPr>
              <a:t>Ə</a:t>
            </a:r>
            <a:r>
              <a:rPr lang="kk-KZ" sz="2200" b="1" dirty="0" smtClean="0">
                <a:solidFill>
                  <a:srgbClr val="C00000"/>
                </a:solidFill>
                <a:latin typeface="Times New Roman" panose="02020603050405020304" pitchFamily="18" charset="0"/>
                <a:cs typeface="Times New Roman" panose="02020603050405020304" pitchFamily="18" charset="0"/>
              </a:rPr>
              <a:t>леуметтік жауапкершілік </a:t>
            </a:r>
            <a:r>
              <a:rPr lang="en-US" sz="2200" dirty="0">
                <a:solidFill>
                  <a:schemeClr val="tx1"/>
                </a:solidFill>
                <a:latin typeface="Times New Roman" panose="02020603050405020304" pitchFamily="18" charset="0"/>
                <a:cs typeface="Times New Roman" panose="02020603050405020304" pitchFamily="18" charset="0"/>
              </a:rPr>
              <a:t>ə</a:t>
            </a:r>
            <a:r>
              <a:rPr lang="kk-KZ" sz="2200" dirty="0">
                <a:solidFill>
                  <a:schemeClr val="tx1"/>
                </a:solidFill>
                <a:latin typeface="Times New Roman" panose="02020603050405020304" pitchFamily="18" charset="0"/>
                <a:cs typeface="Times New Roman" panose="02020603050405020304" pitchFamily="18" charset="0"/>
              </a:rPr>
              <a:t>рбір адамның эгоцентристік іс-</a:t>
            </a:r>
            <a:r>
              <a:rPr lang="en-US" sz="2200" dirty="0">
                <a:solidFill>
                  <a:schemeClr val="tx1"/>
                </a:solidFill>
                <a:latin typeface="Times New Roman" panose="02020603050405020304" pitchFamily="18" charset="0"/>
                <a:cs typeface="Times New Roman" panose="02020603050405020304" pitchFamily="18" charset="0"/>
              </a:rPr>
              <a:t>ə</a:t>
            </a:r>
            <a:r>
              <a:rPr lang="kk-KZ" sz="2200" dirty="0">
                <a:solidFill>
                  <a:schemeClr val="tx1"/>
                </a:solidFill>
                <a:latin typeface="Times New Roman" panose="02020603050405020304" pitchFamily="18" charset="0"/>
                <a:cs typeface="Times New Roman" panose="02020603050405020304" pitchFamily="18" charset="0"/>
              </a:rPr>
              <a:t>рекетінің қоғам үшін игілікті болуы </a:t>
            </a:r>
            <a:r>
              <a:rPr lang="kk-KZ" sz="2200" dirty="0" smtClean="0">
                <a:solidFill>
                  <a:schemeClr val="tx1"/>
                </a:solidFill>
                <a:latin typeface="Times New Roman" panose="02020603050405020304" pitchFamily="18" charset="0"/>
                <a:cs typeface="Times New Roman" panose="02020603050405020304" pitchFamily="18" charset="0"/>
              </a:rPr>
              <a:t>қажет екендігін </a:t>
            </a:r>
            <a:r>
              <a:rPr lang="kk-KZ" sz="2200" dirty="0">
                <a:solidFill>
                  <a:schemeClr val="tx1"/>
                </a:solidFill>
                <a:latin typeface="Times New Roman" panose="02020603050405020304" pitchFamily="18" charset="0"/>
                <a:cs typeface="Times New Roman" panose="02020603050405020304" pitchFamily="18" charset="0"/>
              </a:rPr>
              <a:t>білдіреді</a:t>
            </a:r>
            <a:r>
              <a:rPr lang="kk-KZ" sz="2200" dirty="0" smtClean="0">
                <a:solidFill>
                  <a:schemeClr val="tx1"/>
                </a:solidFill>
                <a:latin typeface="Times New Roman" panose="02020603050405020304" pitchFamily="18" charset="0"/>
                <a:cs typeface="Times New Roman" panose="02020603050405020304" pitchFamily="18" charset="0"/>
              </a:rPr>
              <a:t>.</a:t>
            </a:r>
            <a:br>
              <a:rPr lang="kk-KZ" sz="2200" dirty="0" smtClean="0">
                <a:solidFill>
                  <a:schemeClr val="tx1"/>
                </a:solidFill>
                <a:latin typeface="Times New Roman" panose="02020603050405020304" pitchFamily="18" charset="0"/>
                <a:cs typeface="Times New Roman" panose="02020603050405020304" pitchFamily="18" charset="0"/>
              </a:rPr>
            </a:br>
            <a:r>
              <a:rPr lang="kk-KZ" sz="2200" dirty="0" smtClean="0">
                <a:solidFill>
                  <a:schemeClr val="tx1"/>
                </a:solidFill>
                <a:latin typeface="Times New Roman" panose="02020603050405020304" pitchFamily="18" charset="0"/>
                <a:cs typeface="Times New Roman" panose="02020603050405020304" pitchFamily="18" charset="0"/>
              </a:rPr>
              <a:t>     </a:t>
            </a:r>
            <a:r>
              <a:rPr lang="en-US" sz="2200" b="1" dirty="0" smtClean="0">
                <a:solidFill>
                  <a:srgbClr val="C00000"/>
                </a:solidFill>
                <a:latin typeface="Times New Roman" panose="02020603050405020304" pitchFamily="18" charset="0"/>
                <a:cs typeface="Times New Roman" panose="02020603050405020304" pitchFamily="18" charset="0"/>
              </a:rPr>
              <a:t>Ə</a:t>
            </a:r>
            <a:r>
              <a:rPr lang="kk-KZ" sz="2200" b="1" dirty="0">
                <a:solidFill>
                  <a:srgbClr val="C00000"/>
                </a:solidFill>
                <a:latin typeface="Times New Roman" panose="02020603050405020304" pitchFamily="18" charset="0"/>
                <a:cs typeface="Times New Roman" panose="02020603050405020304" pitchFamily="18" charset="0"/>
              </a:rPr>
              <a:t>леуметтік </a:t>
            </a:r>
            <a:r>
              <a:rPr lang="kk-KZ" sz="2200" b="1" dirty="0" smtClean="0">
                <a:solidFill>
                  <a:srgbClr val="C00000"/>
                </a:solidFill>
                <a:latin typeface="Times New Roman" panose="02020603050405020304" pitchFamily="18" charset="0"/>
                <a:cs typeface="Times New Roman" panose="02020603050405020304" pitchFamily="18" charset="0"/>
              </a:rPr>
              <a:t>жауапкершілік </a:t>
            </a:r>
            <a:r>
              <a:rPr lang="kk-KZ" sz="2200" dirty="0" smtClean="0">
                <a:solidFill>
                  <a:schemeClr val="tx1"/>
                </a:solidFill>
                <a:latin typeface="Times New Roman" panose="02020603050405020304" pitchFamily="18" charset="0"/>
                <a:cs typeface="Times New Roman" panose="02020603050405020304" pitchFamily="18" charset="0"/>
              </a:rPr>
              <a:t>- </a:t>
            </a:r>
            <a:r>
              <a:rPr lang="kk-KZ" sz="2200" dirty="0">
                <a:solidFill>
                  <a:schemeClr val="tx1"/>
                </a:solidFill>
                <a:latin typeface="Times New Roman" panose="02020603050405020304" pitchFamily="18" charset="0"/>
                <a:cs typeface="Times New Roman" panose="02020603050405020304" pitchFamily="18" charset="0"/>
              </a:rPr>
              <a:t>заңдық күшке ие, </a:t>
            </a:r>
            <a:r>
              <a:rPr lang="kk-KZ" sz="2200" dirty="0" smtClean="0">
                <a:solidFill>
                  <a:schemeClr val="tx1"/>
                </a:solidFill>
                <a:latin typeface="Times New Roman" panose="02020603050405020304" pitchFamily="18" charset="0"/>
                <a:cs typeface="Times New Roman" panose="02020603050405020304" pitchFamily="18" charset="0"/>
              </a:rPr>
              <a:t>бұл заң </a:t>
            </a:r>
            <a:r>
              <a:rPr lang="kk-KZ" sz="2200" dirty="0">
                <a:solidFill>
                  <a:schemeClr val="tx1"/>
                </a:solidFill>
                <a:latin typeface="Times New Roman" panose="02020603050405020304" pitchFamily="18" charset="0"/>
                <a:cs typeface="Times New Roman" panose="02020603050405020304" pitchFamily="18" charset="0"/>
              </a:rPr>
              <a:t>емес, шешім қабылдау үрдісіндегі этикалық-м</a:t>
            </a:r>
            <a:r>
              <a:rPr lang="en-US" sz="2200" dirty="0">
                <a:solidFill>
                  <a:schemeClr val="tx1"/>
                </a:solidFill>
                <a:latin typeface="Times New Roman" panose="02020603050405020304" pitchFamily="18" charset="0"/>
                <a:cs typeface="Times New Roman" panose="02020603050405020304" pitchFamily="18" charset="0"/>
              </a:rPr>
              <a:t>ə</a:t>
            </a:r>
            <a:r>
              <a:rPr lang="kk-KZ" sz="2200" dirty="0">
                <a:solidFill>
                  <a:schemeClr val="tx1"/>
                </a:solidFill>
                <a:latin typeface="Times New Roman" panose="02020603050405020304" pitchFamily="18" charset="0"/>
                <a:cs typeface="Times New Roman" panose="02020603050405020304" pitchFamily="18" charset="0"/>
              </a:rPr>
              <a:t>дени </a:t>
            </a:r>
            <a:r>
              <a:rPr lang="kk-KZ" sz="2200" dirty="0" smtClean="0">
                <a:solidFill>
                  <a:schemeClr val="tx1"/>
                </a:solidFill>
                <a:latin typeface="Times New Roman" panose="02020603050405020304" pitchFamily="18" charset="0"/>
                <a:cs typeface="Times New Roman" panose="02020603050405020304" pitchFamily="18" charset="0"/>
              </a:rPr>
              <a:t>принципі</a:t>
            </a:r>
            <a:r>
              <a:rPr lang="kk-KZ" sz="2200" dirty="0">
                <a:solidFill>
                  <a:schemeClr val="tx1"/>
                </a:solidFill>
                <a:latin typeface="Times New Roman" panose="02020603050405020304" pitchFamily="18" charset="0"/>
                <a:cs typeface="Times New Roman" panose="02020603050405020304" pitchFamily="18" charset="0"/>
              </a:rPr>
              <a:t/>
            </a:r>
            <a:br>
              <a:rPr lang="kk-KZ" sz="2200" dirty="0">
                <a:solidFill>
                  <a:schemeClr val="tx1"/>
                </a:solidFill>
                <a:latin typeface="Times New Roman" panose="02020603050405020304" pitchFamily="18" charset="0"/>
                <a:cs typeface="Times New Roman" panose="02020603050405020304" pitchFamily="18" charset="0"/>
              </a:rPr>
            </a:br>
            <a:r>
              <a:rPr lang="kk-KZ" sz="2200" dirty="0" smtClean="0">
                <a:solidFill>
                  <a:schemeClr val="tx1"/>
                </a:solidFill>
                <a:latin typeface="Times New Roman" panose="02020603050405020304" pitchFamily="18" charset="0"/>
                <a:cs typeface="Times New Roman" panose="02020603050405020304" pitchFamily="18" charset="0"/>
              </a:rPr>
              <a:t>   </a:t>
            </a:r>
            <a:r>
              <a:rPr lang="kk-KZ" sz="2200" b="1" dirty="0" smtClean="0">
                <a:solidFill>
                  <a:srgbClr val="C00000"/>
                </a:solidFill>
                <a:latin typeface="Times New Roman" panose="02020603050405020304" pitchFamily="18" charset="0"/>
                <a:cs typeface="Times New Roman" panose="02020603050405020304" pitchFamily="18" charset="0"/>
              </a:rPr>
              <a:t>Бизнестің </a:t>
            </a:r>
            <a:r>
              <a:rPr lang="kk-KZ" sz="2200" b="1" dirty="0">
                <a:solidFill>
                  <a:srgbClr val="C00000"/>
                </a:solidFill>
                <a:latin typeface="Times New Roman" panose="02020603050405020304" pitchFamily="18" charset="0"/>
                <a:cs typeface="Times New Roman" panose="02020603050405020304" pitchFamily="18" charset="0"/>
              </a:rPr>
              <a:t>әлеуметтік </a:t>
            </a:r>
            <a:r>
              <a:rPr lang="kk-KZ" sz="2200" b="1" dirty="0" smtClean="0">
                <a:solidFill>
                  <a:srgbClr val="C00000"/>
                </a:solidFill>
                <a:latin typeface="Times New Roman" panose="02020603050405020304" pitchFamily="18" charset="0"/>
                <a:cs typeface="Times New Roman" panose="02020603050405020304" pitchFamily="18" charset="0"/>
              </a:rPr>
              <a:t>жауапкершілігі -</a:t>
            </a:r>
            <a:r>
              <a:rPr lang="kk-KZ" sz="2200" dirty="0" smtClean="0">
                <a:solidFill>
                  <a:prstClr val="black"/>
                </a:solidFill>
                <a:latin typeface="Times New Roman" panose="02020603050405020304" pitchFamily="18" charset="0"/>
                <a:cs typeface="Times New Roman" panose="02020603050405020304" pitchFamily="18" charset="0"/>
              </a:rPr>
              <a:t> </a:t>
            </a:r>
            <a:r>
              <a:rPr lang="kk-KZ" sz="2200" dirty="0">
                <a:solidFill>
                  <a:prstClr val="black"/>
                </a:solidFill>
                <a:latin typeface="Times New Roman" panose="02020603050405020304" pitchFamily="18" charset="0"/>
                <a:cs typeface="Times New Roman" panose="02020603050405020304" pitchFamily="18" charset="0"/>
              </a:rPr>
              <a:t>жеке кәсіпкерлік субъектілерінің әлеуметтік</a:t>
            </a:r>
            <a:r>
              <a:rPr lang="kk-KZ" sz="2200" dirty="0" smtClean="0">
                <a:solidFill>
                  <a:prstClr val="black"/>
                </a:solidFill>
                <a:latin typeface="Times New Roman" panose="02020603050405020304" pitchFamily="18" charset="0"/>
                <a:cs typeface="Times New Roman" panose="02020603050405020304" pitchFamily="18" charset="0"/>
              </a:rPr>
              <a:t>, экономикалық</a:t>
            </a:r>
            <a:r>
              <a:rPr lang="kk-KZ" sz="2200" dirty="0">
                <a:solidFill>
                  <a:prstClr val="black"/>
                </a:solidFill>
                <a:latin typeface="Times New Roman" panose="02020603050405020304" pitchFamily="18" charset="0"/>
                <a:cs typeface="Times New Roman" panose="02020603050405020304" pitchFamily="18" charset="0"/>
              </a:rPr>
              <a:t>, экологиялық салаларда қоғамды дамытуға қосқан ерікті </a:t>
            </a:r>
            <a:r>
              <a:rPr lang="kk-KZ" sz="2200" dirty="0" smtClean="0">
                <a:solidFill>
                  <a:prstClr val="black"/>
                </a:solidFill>
                <a:latin typeface="Times New Roman" panose="02020603050405020304" pitchFamily="18" charset="0"/>
                <a:cs typeface="Times New Roman" panose="02020603050405020304" pitchFamily="18" charset="0"/>
              </a:rPr>
              <a:t>үлесі.</a:t>
            </a:r>
            <a:br>
              <a:rPr lang="kk-KZ" sz="2200" dirty="0" smtClean="0">
                <a:solidFill>
                  <a:prstClr val="black"/>
                </a:solidFill>
                <a:latin typeface="Times New Roman" panose="02020603050405020304" pitchFamily="18" charset="0"/>
                <a:cs typeface="Times New Roman" panose="02020603050405020304" pitchFamily="18" charset="0"/>
              </a:rPr>
            </a:br>
            <a:r>
              <a:rPr lang="kk-KZ" sz="2200" dirty="0" smtClean="0">
                <a:solidFill>
                  <a:prstClr val="black"/>
                </a:solidFill>
                <a:latin typeface="Times New Roman" panose="02020603050405020304" pitchFamily="18" charset="0"/>
                <a:cs typeface="Times New Roman" panose="02020603050405020304" pitchFamily="18" charset="0"/>
              </a:rPr>
              <a:t> </a:t>
            </a:r>
            <a:r>
              <a:rPr lang="ru-RU" sz="2200" b="1" i="1" dirty="0" err="1" smtClean="0">
                <a:solidFill>
                  <a:srgbClr val="C00000"/>
                </a:solidFill>
                <a:latin typeface="Times New Roman" panose="02020603050405020304" pitchFamily="18" charset="0"/>
                <a:cs typeface="Times New Roman" panose="02020603050405020304" pitchFamily="18" charset="0"/>
              </a:rPr>
              <a:t>Бизнестің</a:t>
            </a:r>
            <a:r>
              <a:rPr lang="ru-RU" sz="2200" b="1" i="1" dirty="0" smtClean="0">
                <a:solidFill>
                  <a:srgbClr val="C00000"/>
                </a:solidFill>
                <a:latin typeface="Times New Roman" panose="02020603050405020304" pitchFamily="18" charset="0"/>
                <a:cs typeface="Times New Roman" panose="02020603050405020304" pitchFamily="18" charset="0"/>
              </a:rPr>
              <a:t> </a:t>
            </a:r>
            <a:r>
              <a:rPr lang="ru-RU" sz="2200" b="1" i="1" dirty="0" err="1">
                <a:solidFill>
                  <a:srgbClr val="C00000"/>
                </a:solidFill>
                <a:latin typeface="Times New Roman" panose="02020603050405020304" pitchFamily="18" charset="0"/>
                <a:cs typeface="Times New Roman" panose="02020603050405020304" pitchFamily="18" charset="0"/>
              </a:rPr>
              <a:t>әлеуметтік</a:t>
            </a:r>
            <a:r>
              <a:rPr lang="ru-RU" sz="2200" b="1" i="1" dirty="0">
                <a:solidFill>
                  <a:srgbClr val="C00000"/>
                </a:solidFill>
                <a:latin typeface="Times New Roman" panose="02020603050405020304" pitchFamily="18" charset="0"/>
                <a:cs typeface="Times New Roman" panose="02020603050405020304" pitchFamily="18" charset="0"/>
              </a:rPr>
              <a:t> </a:t>
            </a:r>
            <a:r>
              <a:rPr lang="ru-RU" sz="2200" b="1" i="1" dirty="0" err="1">
                <a:solidFill>
                  <a:srgbClr val="C00000"/>
                </a:solidFill>
                <a:latin typeface="Times New Roman" panose="02020603050405020304" pitchFamily="18" charset="0"/>
                <a:cs typeface="Times New Roman" panose="02020603050405020304" pitchFamily="18" charset="0"/>
              </a:rPr>
              <a:t>жауапкершілігі</a:t>
            </a:r>
            <a:r>
              <a:rPr lang="ru-RU" sz="2200" b="1" i="1" dirty="0">
                <a:solidFill>
                  <a:srgbClr val="C00000"/>
                </a:solidFill>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жеке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әлеуметтік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топтар</a:t>
            </a:r>
            <a:r>
              <a:rPr lang="ru-RU" sz="2200" dirty="0">
                <a:latin typeface="Times New Roman" panose="02020603050405020304" pitchFamily="18" charset="0"/>
                <a:cs typeface="Times New Roman" panose="02020603050405020304" pitchFamily="18" charset="0"/>
              </a:rPr>
              <a:t> мен </a:t>
            </a:r>
            <a:r>
              <a:rPr lang="ru-RU" sz="2200" dirty="0" err="1">
                <a:latin typeface="Times New Roman" panose="02020603050405020304" pitchFamily="18" charset="0"/>
                <a:cs typeface="Times New Roman" panose="02020603050405020304" pitchFamily="18" charset="0"/>
              </a:rPr>
              <a:t>жалпы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қоғамның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өмір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сүрі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сапасына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әсер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ететін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жанама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айқындалған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немесе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айқындалмаған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заңнаманың</a:t>
            </a:r>
            <a:r>
              <a:rPr lang="ru-RU" sz="2200" dirty="0">
                <a:latin typeface="Times New Roman" panose="02020603050405020304" pitchFamily="18" charset="0"/>
                <a:cs typeface="Times New Roman" panose="02020603050405020304" pitchFamily="18" charset="0"/>
              </a:rPr>
              <a:t> (этика, экология </a:t>
            </a:r>
            <a:r>
              <a:rPr lang="ru-RU" sz="2200" dirty="0" err="1">
                <a:latin typeface="Times New Roman" panose="02020603050405020304" pitchFamily="18" charset="0"/>
                <a:cs typeface="Times New Roman" panose="02020603050405020304" pitchFamily="18" charset="0"/>
              </a:rPr>
              <a:t>қайырымдылық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мейірімділік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жанашырлық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және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т.б</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саладағы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ережелер</a:t>
            </a:r>
            <a:r>
              <a:rPr lang="ru-RU" sz="2200" dirty="0">
                <a:latin typeface="Times New Roman" panose="02020603050405020304" pitchFamily="18" charset="0"/>
                <a:cs typeface="Times New Roman" panose="02020603050405020304" pitchFamily="18" charset="0"/>
              </a:rPr>
              <a:t> мен </a:t>
            </a:r>
            <a:r>
              <a:rPr lang="ru-RU" sz="2200" dirty="0" err="1">
                <a:latin typeface="Times New Roman" panose="02020603050405020304" pitchFamily="18" charset="0"/>
                <a:cs typeface="Times New Roman" panose="02020603050405020304" pitchFamily="18" charset="0"/>
              </a:rPr>
              <a:t>нормаларын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ұстану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үшін</a:t>
            </a:r>
            <a:r>
              <a:rPr lang="ru-RU" sz="2200" dirty="0">
                <a:latin typeface="Times New Roman" panose="02020603050405020304" pitchFamily="18" charset="0"/>
                <a:cs typeface="Times New Roman" panose="02020603050405020304" pitchFamily="18" charset="0"/>
              </a:rPr>
              <a:t> бизнес </a:t>
            </a:r>
            <a:r>
              <a:rPr lang="ru-RU" sz="2200" dirty="0" err="1">
                <a:latin typeface="Times New Roman" panose="02020603050405020304" pitchFamily="18" charset="0"/>
                <a:cs typeface="Times New Roman" panose="02020603050405020304" pitchFamily="18" charset="0"/>
              </a:rPr>
              <a:t>субьектілерінің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жауапкершілігі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Жауапкершілік</a:t>
            </a:r>
            <a:r>
              <a:rPr lang="ru-RU" sz="2200" dirty="0">
                <a:latin typeface="Times New Roman" panose="02020603050405020304" pitchFamily="18" charset="0"/>
                <a:cs typeface="Times New Roman" panose="02020603050405020304" pitchFamily="18" charset="0"/>
              </a:rPr>
              <a:t> бизнес </a:t>
            </a:r>
            <a:r>
              <a:rPr lang="ru-RU" sz="2200" dirty="0" err="1">
                <a:latin typeface="Times New Roman" panose="02020603050405020304" pitchFamily="18" charset="0"/>
                <a:cs typeface="Times New Roman" panose="02020603050405020304" pitchFamily="18" charset="0"/>
              </a:rPr>
              <a:t>қажеттіліктері</a:t>
            </a:r>
            <a:r>
              <a:rPr lang="ru-RU" sz="2200" dirty="0">
                <a:latin typeface="Times New Roman" panose="02020603050405020304" pitchFamily="18" charset="0"/>
                <a:cs typeface="Times New Roman" panose="02020603050405020304" pitchFamily="18" charset="0"/>
              </a:rPr>
              <a:t> мен </a:t>
            </a:r>
            <a:r>
              <a:rPr lang="ru-RU" sz="2200" dirty="0" err="1">
                <a:latin typeface="Times New Roman" panose="02020603050405020304" pitchFamily="18" charset="0"/>
                <a:cs typeface="Times New Roman" panose="02020603050405020304" pitchFamily="18" charset="0"/>
              </a:rPr>
              <a:t>қоғамның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қажеттіліктерін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елемей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немесе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көңіл</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болмауы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нәтижесінде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бизнестің</a:t>
            </a:r>
            <a:r>
              <a:rPr lang="ru-RU" sz="2200" dirty="0">
                <a:latin typeface="Times New Roman" panose="02020603050405020304" pitchFamily="18" charset="0"/>
                <a:cs typeface="Times New Roman" panose="02020603050405020304" pitchFamily="18" charset="0"/>
              </a:rPr>
              <a:t> осы </a:t>
            </a:r>
            <a:r>
              <a:rPr lang="ru-RU" sz="2200" dirty="0" err="1">
                <a:latin typeface="Times New Roman" panose="02020603050405020304" pitchFamily="18" charset="0"/>
                <a:cs typeface="Times New Roman" panose="02020603050405020304" pitchFamily="18" charset="0"/>
              </a:rPr>
              <a:t>түрі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үшін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ресурстық</a:t>
            </a:r>
            <a:r>
              <a:rPr lang="ru-RU" sz="2200" dirty="0">
                <a:latin typeface="Times New Roman" panose="02020603050405020304" pitchFamily="18" charset="0"/>
                <a:cs typeface="Times New Roman" panose="02020603050405020304" pitchFamily="18" charset="0"/>
              </a:rPr>
              <a:t> база </a:t>
            </a:r>
            <a:r>
              <a:rPr lang="ru-RU" sz="2200" dirty="0" err="1">
                <a:latin typeface="Times New Roman" panose="02020603050405020304" pitchFamily="18" charset="0"/>
                <a:cs typeface="Times New Roman" panose="02020603050405020304" pitchFamily="18" charset="0"/>
              </a:rPr>
              <a:t>болып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табылатын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аумақтарда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еңбек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күшінің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ұдайы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өндірісін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баяулату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кезінде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болады</a:t>
            </a:r>
            <a:r>
              <a:rPr lang="ru-RU" sz="2200" dirty="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2000" y="228600"/>
            <a:ext cx="7848600" cy="1015663"/>
          </a:xfrm>
          <a:prstGeom prst="rect">
            <a:avLst/>
          </a:prstGeom>
        </p:spPr>
        <p:txBody>
          <a:bodyPr wrap="square">
            <a:spAutoFit/>
          </a:bodyPr>
          <a:lstStyle/>
          <a:p>
            <a:pPr algn="ctr"/>
            <a:r>
              <a:rPr lang="ru-RU" altLang="en-US" sz="2000" b="1" dirty="0" err="1">
                <a:latin typeface="Times New Roman" panose="02020603050405020304" pitchFamily="18" charset="0"/>
                <a:cs typeface="Times New Roman" panose="02020603050405020304" pitchFamily="18" charset="0"/>
              </a:rPr>
              <a:t>Қазіргі</a:t>
            </a:r>
            <a:r>
              <a:rPr lang="ru-RU" altLang="en-US" sz="2000" b="1" dirty="0">
                <a:latin typeface="Times New Roman" panose="02020603050405020304" pitchFamily="18" charset="0"/>
                <a:cs typeface="Times New Roman" panose="02020603050405020304" pitchFamily="18" charset="0"/>
              </a:rPr>
              <a:t> </a:t>
            </a:r>
            <a:r>
              <a:rPr lang="ru-RU" altLang="en-US" sz="2000" b="1" dirty="0" err="1">
                <a:latin typeface="Times New Roman" panose="02020603050405020304" pitchFamily="18" charset="0"/>
                <a:cs typeface="Times New Roman" panose="02020603050405020304" pitchFamily="18" charset="0"/>
              </a:rPr>
              <a:t>уақытта</a:t>
            </a:r>
            <a:r>
              <a:rPr lang="ru-RU" altLang="en-US" sz="2000" b="1" dirty="0">
                <a:latin typeface="Times New Roman" panose="02020603050405020304" pitchFamily="18" charset="0"/>
                <a:cs typeface="Times New Roman" panose="02020603050405020304" pitchFamily="18" charset="0"/>
              </a:rPr>
              <a:t> </a:t>
            </a:r>
            <a:r>
              <a:rPr lang="ru-RU" altLang="en-US" sz="2000" b="1" dirty="0" err="1">
                <a:latin typeface="Times New Roman" panose="02020603050405020304" pitchFamily="18" charset="0"/>
                <a:cs typeface="Times New Roman" panose="02020603050405020304" pitchFamily="18" charset="0"/>
              </a:rPr>
              <a:t>бизнестің</a:t>
            </a:r>
            <a:r>
              <a:rPr lang="ru-RU" altLang="en-US" sz="2000" b="1" dirty="0">
                <a:latin typeface="Times New Roman" panose="02020603050405020304" pitchFamily="18" charset="0"/>
                <a:cs typeface="Times New Roman" panose="02020603050405020304" pitchFamily="18" charset="0"/>
              </a:rPr>
              <a:t> </a:t>
            </a:r>
            <a:r>
              <a:rPr lang="ru-RU" altLang="en-US" sz="2000" b="1" dirty="0" err="1">
                <a:latin typeface="Times New Roman" panose="02020603050405020304" pitchFamily="18" charset="0"/>
                <a:cs typeface="Times New Roman" panose="02020603050405020304" pitchFamily="18" charset="0"/>
              </a:rPr>
              <a:t>әлеуметтік</a:t>
            </a:r>
            <a:r>
              <a:rPr lang="ru-RU" altLang="en-US" sz="2000" b="1" dirty="0">
                <a:latin typeface="Times New Roman" panose="02020603050405020304" pitchFamily="18" charset="0"/>
                <a:cs typeface="Times New Roman" panose="02020603050405020304" pitchFamily="18" charset="0"/>
              </a:rPr>
              <a:t> </a:t>
            </a:r>
            <a:r>
              <a:rPr lang="ru-RU" altLang="en-US" sz="2000" b="1" dirty="0" err="1">
                <a:latin typeface="Times New Roman" panose="02020603050405020304" pitchFamily="18" charset="0"/>
                <a:cs typeface="Times New Roman" panose="02020603050405020304" pitchFamily="18" charset="0"/>
              </a:rPr>
              <a:t>жауапкершілігінің</a:t>
            </a:r>
            <a:r>
              <a:rPr lang="ru-RU" altLang="en-US" sz="2000" b="1" dirty="0">
                <a:latin typeface="Times New Roman" panose="02020603050405020304" pitchFamily="18" charset="0"/>
                <a:cs typeface="Times New Roman" panose="02020603050405020304" pitchFamily="18" charset="0"/>
              </a:rPr>
              <a:t/>
            </a:r>
            <a:br>
              <a:rPr lang="ru-RU" altLang="en-US" sz="2000" b="1" dirty="0">
                <a:latin typeface="Times New Roman" panose="02020603050405020304" pitchFamily="18" charset="0"/>
                <a:cs typeface="Times New Roman" panose="02020603050405020304" pitchFamily="18" charset="0"/>
              </a:rPr>
            </a:br>
            <a:r>
              <a:rPr lang="ru-RU" altLang="en-US" sz="2000" b="1" dirty="0" err="1">
                <a:latin typeface="Times New Roman" panose="02020603050405020304" pitchFamily="18" charset="0"/>
                <a:cs typeface="Times New Roman" panose="02020603050405020304" pitchFamily="18" charset="0"/>
              </a:rPr>
              <a:t>бірнеше</a:t>
            </a:r>
            <a:r>
              <a:rPr lang="ru-RU" altLang="en-US" sz="2000" b="1" dirty="0">
                <a:latin typeface="Times New Roman" panose="02020603050405020304" pitchFamily="18" charset="0"/>
                <a:cs typeface="Times New Roman" panose="02020603050405020304" pitchFamily="18" charset="0"/>
              </a:rPr>
              <a:t> </a:t>
            </a:r>
            <a:r>
              <a:rPr lang="ru-RU" altLang="en-US" sz="2000" b="1" dirty="0" err="1">
                <a:latin typeface="Times New Roman" panose="02020603050405020304" pitchFamily="18" charset="0"/>
                <a:cs typeface="Times New Roman" panose="02020603050405020304" pitchFamily="18" charset="0"/>
              </a:rPr>
              <a:t>үлгілері</a:t>
            </a:r>
            <a:r>
              <a:rPr lang="ru-RU" altLang="en-US" sz="2000" b="1" dirty="0">
                <a:latin typeface="Times New Roman" panose="02020603050405020304" pitchFamily="18" charset="0"/>
                <a:cs typeface="Times New Roman" panose="02020603050405020304" pitchFamily="18" charset="0"/>
              </a:rPr>
              <a:t> </a:t>
            </a:r>
            <a:r>
              <a:rPr lang="ru-RU" altLang="en-US" sz="2000" b="1" dirty="0" err="1">
                <a:latin typeface="Times New Roman" panose="02020603050405020304" pitchFamily="18" charset="0"/>
                <a:cs typeface="Times New Roman" panose="02020603050405020304" pitchFamily="18" charset="0"/>
              </a:rPr>
              <a:t>жасалған</a:t>
            </a:r>
            <a:r>
              <a:rPr lang="ru-RU" altLang="en-US" sz="2000" b="1" dirty="0">
                <a:latin typeface="Times New Roman" panose="02020603050405020304" pitchFamily="18" charset="0"/>
                <a:cs typeface="Times New Roman" panose="02020603050405020304" pitchFamily="18" charset="0"/>
              </a:rPr>
              <a:t>.</a:t>
            </a:r>
            <a:br>
              <a:rPr lang="ru-RU" altLang="en-US" sz="2000" b="1" dirty="0">
                <a:latin typeface="Times New Roman" panose="02020603050405020304" pitchFamily="18" charset="0"/>
                <a:cs typeface="Times New Roman" panose="02020603050405020304" pitchFamily="18" charset="0"/>
              </a:rPr>
            </a:br>
            <a:endParaRPr lang="en-US" sz="2000" b="1" dirty="0"/>
          </a:p>
        </p:txBody>
      </p:sp>
      <p:sp>
        <p:nvSpPr>
          <p:cNvPr id="5" name="Овал 4"/>
          <p:cNvSpPr/>
          <p:nvPr/>
        </p:nvSpPr>
        <p:spPr>
          <a:xfrm>
            <a:off x="304800" y="3581400"/>
            <a:ext cx="3810000" cy="21336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Ағылшын-американадық</a:t>
            </a:r>
            <a:r>
              <a:rPr lang="ru-RU"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моделі</a:t>
            </a:r>
            <a:endParaRPr lang="ru-RU"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6" name="Овал 5"/>
          <p:cNvSpPr/>
          <p:nvPr/>
        </p:nvSpPr>
        <p:spPr>
          <a:xfrm>
            <a:off x="3048000" y="2438400"/>
            <a:ext cx="34290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Европалық</a:t>
            </a:r>
            <a:r>
              <a:rPr lang="ru-RU"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модель</a:t>
            </a:r>
          </a:p>
        </p:txBody>
      </p:sp>
      <p:sp>
        <p:nvSpPr>
          <p:cNvPr id="7" name="Овал 6"/>
          <p:cNvSpPr/>
          <p:nvPr/>
        </p:nvSpPr>
        <p:spPr>
          <a:xfrm>
            <a:off x="5334000" y="1301413"/>
            <a:ext cx="3276600" cy="14859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Аралас</a:t>
            </a:r>
            <a:r>
              <a:rPr lang="ru-RU" dirty="0">
                <a:solidFill>
                  <a:srgbClr val="C00000"/>
                </a:solidFill>
              </a:rPr>
              <a:t> </a:t>
            </a:r>
            <a:r>
              <a:rPr lang="ru-RU"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модель</a:t>
            </a:r>
            <a:endParaRPr lang="ru-RU" dirty="0">
              <a:solidFill>
                <a:srgbClr val="C00000"/>
              </a:solidFill>
            </a:endParaRPr>
          </a:p>
        </p:txBody>
      </p:sp>
    </p:spTree>
    <p:extLst>
      <p:ext uri="{BB962C8B-B14F-4D97-AF65-F5344CB8AC3E}">
        <p14:creationId xmlns:p14="http://schemas.microsoft.com/office/powerpoint/2010/main" val="1349054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152400"/>
            <a:ext cx="4648200" cy="64940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altLang="en-US" sz="2400" b="1" i="0" u="none" strike="noStrike" kern="0" cap="none" spc="0" normalizeH="0" baseline="0" noProof="0" dirty="0" err="1" smtClean="0">
                <a:ln>
                  <a:noFill/>
                </a:ln>
                <a:solidFill>
                  <a:schemeClr val="accent2"/>
                </a:solidFill>
                <a:effectLst/>
                <a:uLnTx/>
                <a:uFillTx/>
                <a:latin typeface="Constantia"/>
                <a:ea typeface="+mj-ea"/>
                <a:cs typeface="+mj-cs"/>
              </a:rPr>
              <a:t>Ағылшын-американдық</a:t>
            </a:r>
            <a:r>
              <a:rPr kumimoji="0" lang="ru-RU" altLang="en-US" sz="2400" b="1" i="0" u="none" strike="noStrike" kern="0" cap="none" spc="0" normalizeH="0" baseline="0" noProof="0" dirty="0" smtClean="0">
                <a:ln>
                  <a:noFill/>
                </a:ln>
                <a:solidFill>
                  <a:schemeClr val="accent2"/>
                </a:solidFill>
                <a:effectLst/>
                <a:uLnTx/>
                <a:uFillTx/>
                <a:latin typeface="Constantia"/>
                <a:ea typeface="+mj-ea"/>
                <a:cs typeface="+mj-cs"/>
              </a:rPr>
              <a:t> модель</a:t>
            </a:r>
          </a:p>
          <a:p>
            <a:pPr marL="0" marR="0" lvl="0" indent="0" defTabSz="914400" eaLnBrk="1" fontAlgn="auto" latinLnBrk="0" hangingPunct="1">
              <a:lnSpc>
                <a:spcPct val="100000"/>
              </a:lnSpc>
              <a:spcBef>
                <a:spcPts val="0"/>
              </a:spcBef>
              <a:spcAft>
                <a:spcPts val="0"/>
              </a:spcAft>
              <a:buClrTx/>
              <a:buSzTx/>
              <a:buFontTx/>
              <a:buNone/>
              <a:tabLst/>
              <a:defRPr/>
            </a:pPr>
            <a:endParaRPr lang="ru-RU" sz="2400" kern="0" dirty="0">
              <a:solidFill>
                <a:prstClr val="black"/>
              </a:solidFill>
              <a:latin typeface="Constantia"/>
              <a:ea typeface="+mj-ea"/>
              <a:cs typeface="+mj-cs"/>
            </a:endParaRPr>
          </a:p>
          <a:p>
            <a:pPr lvl="0" indent="360363" algn="just"/>
            <a:r>
              <a:rPr lang="ru-RU" sz="2000" kern="0" dirty="0" err="1">
                <a:solidFill>
                  <a:sysClr val="windowText" lastClr="000000"/>
                </a:solidFill>
                <a:latin typeface="Times New Roman" panose="02020603050405020304" pitchFamily="18" charset="0"/>
                <a:cs typeface="Times New Roman" panose="02020603050405020304" pitchFamily="18" charset="0"/>
              </a:rPr>
              <a:t>Бұл</a:t>
            </a:r>
            <a:r>
              <a:rPr lang="ru-RU" sz="2000" kern="0" dirty="0">
                <a:solidFill>
                  <a:sysClr val="windowText" lastClr="000000"/>
                </a:solidFill>
                <a:latin typeface="Times New Roman" panose="02020603050405020304" pitchFamily="18" charset="0"/>
                <a:cs typeface="Times New Roman" panose="02020603050405020304" pitchFamily="18" charset="0"/>
              </a:rPr>
              <a:t> модель </a:t>
            </a:r>
            <a:r>
              <a:rPr lang="en-US" sz="2000" kern="0" dirty="0">
                <a:solidFill>
                  <a:sysClr val="windowText" lastClr="000000"/>
                </a:solidFill>
                <a:latin typeface="Times New Roman" panose="02020603050405020304" pitchFamily="18" charset="0"/>
                <a:cs typeface="Times New Roman" panose="02020603050405020304" pitchFamily="18" charset="0"/>
              </a:rPr>
              <a:t>XIX </a:t>
            </a:r>
            <a:r>
              <a:rPr lang="ru-RU" sz="2000" kern="0" dirty="0" err="1">
                <a:solidFill>
                  <a:sysClr val="windowText" lastClr="000000"/>
                </a:solidFill>
                <a:latin typeface="Times New Roman" panose="02020603050405020304" pitchFamily="18" charset="0"/>
                <a:cs typeface="Times New Roman" panose="02020603050405020304" pitchFamily="18" charset="0"/>
              </a:rPr>
              <a:t>ғасырдың</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басынан</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бастау</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алған</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болатын</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Бұл</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жағдайда</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жауапкершілік</a:t>
            </a:r>
            <a:r>
              <a:rPr lang="ru-RU" sz="2000" kern="0" dirty="0">
                <a:solidFill>
                  <a:sysClr val="windowText" lastClr="000000"/>
                </a:solidFill>
                <a:latin typeface="Times New Roman" panose="02020603050405020304" pitchFamily="18" charset="0"/>
                <a:cs typeface="Times New Roman" panose="02020603050405020304" pitchFamily="18" charset="0"/>
              </a:rPr>
              <a:t>—</a:t>
            </a:r>
            <a:r>
              <a:rPr lang="ru-RU" sz="2000" kern="0" dirty="0" err="1">
                <a:solidFill>
                  <a:sysClr val="windowText" lastClr="000000"/>
                </a:solidFill>
                <a:latin typeface="Times New Roman" panose="02020603050405020304" pitchFamily="18" charset="0"/>
                <a:cs typeface="Times New Roman" panose="02020603050405020304" pitchFamily="18" charset="0"/>
              </a:rPr>
              <a:t>жұмыс</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табумен</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және</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оларға</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жалақы</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төлеу</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арқылы</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еңбек</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жағдайын</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жасау</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болды</a:t>
            </a:r>
            <a:r>
              <a:rPr lang="ru-RU" sz="2000" kern="0" dirty="0">
                <a:solidFill>
                  <a:sysClr val="windowText" lastClr="000000"/>
                </a:solidFill>
                <a:latin typeface="Times New Roman" panose="02020603050405020304" pitchFamily="18" charset="0"/>
                <a:cs typeface="Times New Roman" panose="02020603050405020304" pitchFamily="18" charset="0"/>
              </a:rPr>
              <a:t>.  АҚШ-та </a:t>
            </a:r>
            <a:r>
              <a:rPr lang="ru-RU" sz="2000" kern="0" dirty="0" err="1">
                <a:solidFill>
                  <a:sysClr val="windowText" lastClr="000000"/>
                </a:solidFill>
                <a:latin typeface="Times New Roman" panose="02020603050405020304" pitchFamily="18" charset="0"/>
                <a:cs typeface="Times New Roman" panose="02020603050405020304" pitchFamily="18" charset="0"/>
              </a:rPr>
              <a:t>мысалғы</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бизнесті</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әлеуметтік</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қолдауына</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қатысу</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миханизмін</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қалыптастырған</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яғни</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корпорациялық</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қор</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арқылы</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әр</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түрлі</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әлеуметтік</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проблемеларды</a:t>
            </a:r>
            <a:r>
              <a:rPr lang="ru-RU" sz="2000" kern="0" dirty="0">
                <a:solidFill>
                  <a:sysClr val="windowText" lastClr="000000"/>
                </a:solidFill>
                <a:latin typeface="Times New Roman" panose="02020603050405020304" pitchFamily="18" charset="0"/>
                <a:cs typeface="Times New Roman" panose="02020603050405020304" pitchFamily="18" charset="0"/>
              </a:rPr>
              <a:t> бизнес </a:t>
            </a:r>
            <a:r>
              <a:rPr lang="ru-RU" sz="2000" kern="0" dirty="0" err="1">
                <a:solidFill>
                  <a:sysClr val="windowText" lastClr="000000"/>
                </a:solidFill>
                <a:latin typeface="Times New Roman" panose="02020603050405020304" pitchFamily="18" charset="0"/>
                <a:cs typeface="Times New Roman" panose="02020603050405020304" pitchFamily="18" charset="0"/>
              </a:rPr>
              <a:t>есебінен</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шешеді</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Сондай-ақ</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қызметтегі</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әлеуметтік</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жауапкершілік</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және</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қайырымдылық</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жасайтын</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корпорацияларға</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заңдық</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негізде</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көрсетілген</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белгілі</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бір</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салықтық</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жеңілдіктер</a:t>
            </a:r>
            <a:r>
              <a:rPr lang="ru-RU" sz="2000" kern="0" dirty="0">
                <a:solidFill>
                  <a:sysClr val="windowText" lastClr="000000"/>
                </a:solidFill>
                <a:latin typeface="Times New Roman" panose="02020603050405020304" pitchFamily="18" charset="0"/>
                <a:cs typeface="Times New Roman" panose="02020603050405020304" pitchFamily="18" charset="0"/>
              </a:rPr>
              <a:t> мен </a:t>
            </a:r>
            <a:r>
              <a:rPr lang="ru-RU" sz="2000" kern="0" dirty="0" err="1">
                <a:solidFill>
                  <a:sysClr val="windowText" lastClr="000000"/>
                </a:solidFill>
                <a:latin typeface="Times New Roman" panose="02020603050405020304" pitchFamily="18" charset="0"/>
                <a:cs typeface="Times New Roman" panose="02020603050405020304" pitchFamily="18" charset="0"/>
              </a:rPr>
              <a:t>льготалар</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қолдануға</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заң</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жүзінде</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мүмкіншіліктер</a:t>
            </a:r>
            <a:r>
              <a:rPr lang="ru-RU" sz="2000" kern="0" dirty="0">
                <a:solidFill>
                  <a:sysClr val="windowText" lastClr="000000"/>
                </a:solidFill>
                <a:latin typeface="Times New Roman" panose="02020603050405020304" pitchFamily="18" charset="0"/>
                <a:cs typeface="Times New Roman" panose="02020603050405020304" pitchFamily="18" charset="0"/>
              </a:rPr>
              <a:t> </a:t>
            </a:r>
            <a:r>
              <a:rPr lang="ru-RU" sz="2000" kern="0" dirty="0" err="1">
                <a:solidFill>
                  <a:sysClr val="windowText" lastClr="000000"/>
                </a:solidFill>
                <a:latin typeface="Times New Roman" panose="02020603050405020304" pitchFamily="18" charset="0"/>
                <a:cs typeface="Times New Roman" panose="02020603050405020304" pitchFamily="18" charset="0"/>
              </a:rPr>
              <a:t>туады</a:t>
            </a:r>
            <a:r>
              <a:rPr lang="ru-RU" sz="2000" kern="0" dirty="0">
                <a:solidFill>
                  <a:sysClr val="windowText" lastClr="000000"/>
                </a:solidFill>
                <a:latin typeface="Times New Roman" panose="02020603050405020304" pitchFamily="18"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pic>
        <p:nvPicPr>
          <p:cNvPr id="5" name="Рисунок 4"/>
          <p:cNvPicPr>
            <a:picLocks noChangeAspect="1"/>
          </p:cNvPicPr>
          <p:nvPr/>
        </p:nvPicPr>
        <p:blipFill>
          <a:blip r:embed="rId2"/>
          <a:stretch>
            <a:fillRect/>
          </a:stretch>
        </p:blipFill>
        <p:spPr>
          <a:xfrm>
            <a:off x="5181600" y="1047750"/>
            <a:ext cx="3657600" cy="4762500"/>
          </a:xfrm>
          <a:prstGeom prst="rect">
            <a:avLst/>
          </a:prstGeom>
        </p:spPr>
      </p:pic>
    </p:spTree>
    <p:extLst>
      <p:ext uri="{BB962C8B-B14F-4D97-AF65-F5344CB8AC3E}">
        <p14:creationId xmlns:p14="http://schemas.microsoft.com/office/powerpoint/2010/main" val="104987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782" y="152400"/>
            <a:ext cx="4572000" cy="3600986"/>
          </a:xfrm>
          <a:prstGeom prst="rect">
            <a:avLst/>
          </a:prstGeom>
        </p:spPr>
        <p:txBody>
          <a:bodyPr>
            <a:spAutoFit/>
          </a:bodyPr>
          <a:lstStyle/>
          <a:p>
            <a:pPr algn="ctr">
              <a:defRPr/>
            </a:pPr>
            <a:r>
              <a:rPr lang="ru-RU" sz="2400" b="1" dirty="0" err="1" smtClean="0">
                <a:solidFill>
                  <a:schemeClr val="accent2"/>
                </a:solidFill>
                <a:latin typeface="Times New Roman" panose="02020603050405020304" pitchFamily="18" charset="0"/>
                <a:cs typeface="Times New Roman" panose="02020603050405020304" pitchFamily="18" charset="0"/>
              </a:rPr>
              <a:t>Европалы</a:t>
            </a:r>
            <a:r>
              <a:rPr lang="kk-KZ" sz="2400" b="1" dirty="0" smtClean="0">
                <a:solidFill>
                  <a:schemeClr val="accent2"/>
                </a:solidFill>
                <a:latin typeface="Times New Roman" panose="02020603050405020304" pitchFamily="18" charset="0"/>
                <a:cs typeface="Times New Roman" panose="02020603050405020304" pitchFamily="18" charset="0"/>
              </a:rPr>
              <a:t>қ модель</a:t>
            </a:r>
          </a:p>
          <a:p>
            <a:pPr algn="ctr">
              <a:defRPr/>
            </a:pPr>
            <a:endParaRPr lang="ru-RU" sz="2400" b="1" dirty="0" smtClean="0">
              <a:solidFill>
                <a:schemeClr val="accent2"/>
              </a:solidFill>
              <a:latin typeface="Times New Roman" panose="02020603050405020304" pitchFamily="18" charset="0"/>
              <a:cs typeface="Times New Roman" panose="02020603050405020304" pitchFamily="18" charset="0"/>
            </a:endParaRPr>
          </a:p>
          <a:p>
            <a:pPr indent="360363" algn="just">
              <a:defRPr/>
            </a:pPr>
            <a:r>
              <a:rPr lang="ru-RU" sz="2000" dirty="0" err="1" smtClean="0">
                <a:latin typeface="Times New Roman" panose="02020603050405020304" pitchFamily="18" charset="0"/>
                <a:cs typeface="Times New Roman" panose="02020603050405020304" pitchFamily="18" charset="0"/>
              </a:rPr>
              <a:t>Жалпы</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Европалық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модельде</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бизнес — </a:t>
            </a:r>
            <a:r>
              <a:rPr lang="ru-RU" sz="2000" dirty="0" err="1" smtClean="0">
                <a:latin typeface="Times New Roman" panose="02020603050405020304" pitchFamily="18" charset="0"/>
                <a:cs typeface="Times New Roman" panose="02020603050405020304" pitchFamily="18" charset="0"/>
              </a:rPr>
              <a:t>мемлекетті</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дұрыс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шешімдер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қабылдап</a:t>
            </a:r>
            <a:r>
              <a:rPr lang="ru-RU" sz="2000" dirty="0">
                <a:latin typeface="Times New Roman" panose="02020603050405020304" pitchFamily="18" charset="0"/>
                <a:cs typeface="Times New Roman" panose="02020603050405020304" pitchFamily="18" charset="0"/>
              </a:rPr>
              <a:t>, оны </a:t>
            </a:r>
            <a:r>
              <a:rPr lang="ru-RU" sz="2000" dirty="0" err="1">
                <a:latin typeface="Times New Roman" panose="02020603050405020304" pitchFamily="18" charset="0"/>
                <a:cs typeface="Times New Roman" panose="02020603050405020304" pitchFamily="18" charset="0"/>
              </a:rPr>
              <a:t>жүзеге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асырып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орындалуына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себепші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болатын</a:t>
            </a:r>
            <a:r>
              <a:rPr lang="ru-RU" sz="2000" dirty="0">
                <a:latin typeface="Times New Roman" panose="02020603050405020304" pitchFamily="18" charset="0"/>
                <a:cs typeface="Times New Roman" panose="02020603050405020304" pitchFamily="18" charset="0"/>
              </a:rPr>
              <a:t> институт </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санаса</a:t>
            </a:r>
            <a:r>
              <a:rPr lang="ru-RU" sz="2000" dirty="0">
                <a:latin typeface="Times New Roman" panose="02020603050405020304" pitchFamily="18" charset="0"/>
                <a:cs typeface="Times New Roman" panose="02020603050405020304" pitchFamily="18" charset="0"/>
              </a:rPr>
              <a:t>, АҚШ </a:t>
            </a:r>
            <a:r>
              <a:rPr lang="ru-RU" sz="2000" dirty="0" err="1">
                <a:latin typeface="Times New Roman" panose="02020603050405020304" pitchFamily="18" charset="0"/>
                <a:cs typeface="Times New Roman" panose="02020603050405020304" pitchFamily="18" charset="0"/>
              </a:rPr>
              <a:t>жалпы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бизнеске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мемлекеттің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араласуы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бизнестің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еркінділігі</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бостандығына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тосқауыл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өркендеуіне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кедергі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есептейді</a:t>
            </a:r>
            <a:r>
              <a:rPr lang="ru-RU"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92782" y="3581400"/>
            <a:ext cx="4572000" cy="2985433"/>
          </a:xfrm>
          <a:prstGeom prst="rect">
            <a:avLst/>
          </a:prstGeom>
        </p:spPr>
        <p:txBody>
          <a:bodyPr wrap="square">
            <a:spAutoFit/>
          </a:bodyPr>
          <a:lstStyle/>
          <a:p>
            <a:pPr lvl="0" algn="ctr" fontAlgn="base">
              <a:spcBef>
                <a:spcPct val="0"/>
              </a:spcBef>
              <a:spcAft>
                <a:spcPct val="0"/>
              </a:spcAft>
              <a:defRPr/>
            </a:pPr>
            <a:r>
              <a:rPr lang="ru-RU" sz="2400" b="1" dirty="0" err="1" smtClean="0">
                <a:solidFill>
                  <a:schemeClr val="accent2"/>
                </a:solidFill>
                <a:latin typeface="Times New Roman" panose="02020603050405020304" pitchFamily="18" charset="0"/>
                <a:cs typeface="Times New Roman" panose="02020603050405020304" pitchFamily="18" charset="0"/>
              </a:rPr>
              <a:t>Аралас</a:t>
            </a:r>
            <a:r>
              <a:rPr lang="ru-RU" sz="2400" b="1" dirty="0" smtClean="0">
                <a:solidFill>
                  <a:schemeClr val="accent2"/>
                </a:solidFill>
                <a:latin typeface="Times New Roman" panose="02020603050405020304" pitchFamily="18" charset="0"/>
                <a:cs typeface="Times New Roman" panose="02020603050405020304" pitchFamily="18" charset="0"/>
              </a:rPr>
              <a:t> модель</a:t>
            </a:r>
          </a:p>
          <a:p>
            <a:pPr lvl="0" algn="ctr" fontAlgn="base">
              <a:spcBef>
                <a:spcPct val="0"/>
              </a:spcBef>
              <a:spcAft>
                <a:spcPct val="0"/>
              </a:spcAft>
              <a:defRPr/>
            </a:pPr>
            <a:endParaRPr lang="ru-RU" sz="2400" b="1" dirty="0" smtClean="0">
              <a:solidFill>
                <a:schemeClr val="accent2"/>
              </a:solidFill>
              <a:latin typeface="Times New Roman" panose="02020603050405020304" pitchFamily="18" charset="0"/>
              <a:cs typeface="Times New Roman" panose="02020603050405020304" pitchFamily="18" charset="0"/>
            </a:endParaRPr>
          </a:p>
          <a:p>
            <a:pPr lvl="0" indent="360363" algn="just" fontAlgn="base">
              <a:spcBef>
                <a:spcPct val="0"/>
              </a:spcBef>
              <a:spcAft>
                <a:spcPct val="0"/>
              </a:spcAft>
              <a:defRPr/>
            </a:pPr>
            <a:r>
              <a:rPr lang="ru-RU" sz="2000" dirty="0" err="1" smtClean="0">
                <a:solidFill>
                  <a:prstClr val="black"/>
                </a:solidFill>
                <a:latin typeface="Times New Roman" panose="02020603050405020304" pitchFamily="18" charset="0"/>
                <a:cs typeface="Times New Roman" panose="02020603050405020304" pitchFamily="18" charset="0"/>
              </a:rPr>
              <a:t>Бұл</a:t>
            </a:r>
            <a:r>
              <a:rPr lang="ru-RU" sz="2000" dirty="0" smtClean="0">
                <a:solidFill>
                  <a:prstClr val="black"/>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модель </a:t>
            </a:r>
            <a:r>
              <a:rPr lang="ru-RU" sz="2000" dirty="0" err="1">
                <a:solidFill>
                  <a:prstClr val="black"/>
                </a:solidFill>
                <a:latin typeface="Times New Roman" panose="02020603050405020304" pitchFamily="18" charset="0"/>
                <a:cs typeface="Times New Roman" panose="02020603050405020304" pitchFamily="18" charset="0"/>
              </a:rPr>
              <a:t>соңғы</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жылдары</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ірі</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бизнестің</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дамуына</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байланысты</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Европада</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кеңінен</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таралған</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жаңа</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үлгі</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десек</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болады</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Басқалай</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айтқанда</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бұл</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модельді</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корпорациялық</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әлеуметтік</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жауапкершілік</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деген</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атпен</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танымал</a:t>
            </a:r>
            <a:r>
              <a:rPr lang="ru-RU" sz="2000" dirty="0">
                <a:solidFill>
                  <a:prstClr val="black"/>
                </a:solidFill>
                <a:latin typeface="Times New Roman" panose="02020603050405020304" pitchFamily="18" charset="0"/>
                <a:cs typeface="Times New Roman" panose="02020603050405020304" pitchFamily="18" charset="0"/>
              </a:rPr>
              <a:t> бола </a:t>
            </a:r>
            <a:r>
              <a:rPr lang="ru-RU" sz="2000" dirty="0" err="1">
                <a:solidFill>
                  <a:prstClr val="black"/>
                </a:solidFill>
                <a:latin typeface="Times New Roman" panose="02020603050405020304" pitchFamily="18" charset="0"/>
                <a:cs typeface="Times New Roman" panose="02020603050405020304" pitchFamily="18" charset="0"/>
              </a:rPr>
              <a:t>бастады</a:t>
            </a:r>
            <a:r>
              <a:rPr lang="ru-RU" sz="2000" dirty="0">
                <a:solidFill>
                  <a:prstClr val="black"/>
                </a:solidFill>
                <a:latin typeface="Times New Roman" panose="02020603050405020304" pitchFamily="18" charset="0"/>
                <a:cs typeface="Times New Roman" panose="02020603050405020304" pitchFamily="18" charset="0"/>
              </a:rPr>
              <a:t>.</a:t>
            </a:r>
            <a:endParaRPr lang="ru-RU" sz="2000" dirty="0">
              <a:solidFill>
                <a:prstClr val="black"/>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4876800" y="914400"/>
            <a:ext cx="4114800" cy="2514600"/>
          </a:xfrm>
          <a:prstGeom prst="rect">
            <a:avLst/>
          </a:prstGeom>
        </p:spPr>
      </p:pic>
      <p:pic>
        <p:nvPicPr>
          <p:cNvPr id="8" name="Рисунок 7"/>
          <p:cNvPicPr>
            <a:picLocks noChangeAspect="1"/>
          </p:cNvPicPr>
          <p:nvPr/>
        </p:nvPicPr>
        <p:blipFill>
          <a:blip r:embed="rId3"/>
          <a:stretch>
            <a:fillRect/>
          </a:stretch>
        </p:blipFill>
        <p:spPr>
          <a:xfrm>
            <a:off x="228600" y="3753385"/>
            <a:ext cx="4343400" cy="2876015"/>
          </a:xfrm>
          <a:prstGeom prst="rect">
            <a:avLst/>
          </a:prstGeom>
        </p:spPr>
      </p:pic>
    </p:spTree>
    <p:extLst>
      <p:ext uri="{BB962C8B-B14F-4D97-AF65-F5344CB8AC3E}">
        <p14:creationId xmlns:p14="http://schemas.microsoft.com/office/powerpoint/2010/main" val="88304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 y="228600"/>
            <a:ext cx="8229600" cy="1200329"/>
          </a:xfrm>
          <a:prstGeom prst="rect">
            <a:avLst/>
          </a:prstGeom>
        </p:spPr>
        <p:txBody>
          <a:bodyPr wrap="square">
            <a:spAutoFit/>
          </a:bodyPr>
          <a:lstStyle/>
          <a:p>
            <a:pPr algn="ctr"/>
            <a:r>
              <a:rPr lang="ru-RU" altLang="en-US" sz="2400" b="1" dirty="0" err="1">
                <a:solidFill>
                  <a:srgbClr val="C00000"/>
                </a:solidFill>
                <a:latin typeface="Times New Roman" panose="02020603050405020304" pitchFamily="18" charset="0"/>
                <a:cs typeface="Times New Roman" panose="02020603050405020304" pitchFamily="18" charset="0"/>
              </a:rPr>
              <a:t>Зерттеушілер</a:t>
            </a:r>
            <a:r>
              <a:rPr lang="ru-RU" altLang="en-US" sz="2400" b="1" dirty="0">
                <a:solidFill>
                  <a:srgbClr val="C00000"/>
                </a:solidFill>
                <a:latin typeface="Times New Roman" panose="02020603050405020304" pitchFamily="18" charset="0"/>
                <a:cs typeface="Times New Roman" panose="02020603050405020304" pitchFamily="18" charset="0"/>
              </a:rPr>
              <a:t> </a:t>
            </a:r>
            <a:r>
              <a:rPr lang="ru-RU" altLang="en-US" sz="2400" b="1" dirty="0" err="1">
                <a:solidFill>
                  <a:srgbClr val="C00000"/>
                </a:solidFill>
                <a:latin typeface="Times New Roman" panose="02020603050405020304" pitchFamily="18" charset="0"/>
                <a:cs typeface="Times New Roman" panose="02020603050405020304" pitchFamily="18" charset="0"/>
              </a:rPr>
              <a:t>бизнестің</a:t>
            </a:r>
            <a:r>
              <a:rPr lang="ru-RU" altLang="en-US" sz="2400" b="1" dirty="0">
                <a:solidFill>
                  <a:srgbClr val="C00000"/>
                </a:solidFill>
                <a:latin typeface="Times New Roman" panose="02020603050405020304" pitchFamily="18" charset="0"/>
                <a:cs typeface="Times New Roman" panose="02020603050405020304" pitchFamily="18" charset="0"/>
              </a:rPr>
              <a:t> </a:t>
            </a:r>
            <a:r>
              <a:rPr lang="ru-RU" altLang="en-US" sz="2400" b="1" dirty="0" err="1">
                <a:solidFill>
                  <a:srgbClr val="C00000"/>
                </a:solidFill>
                <a:latin typeface="Times New Roman" panose="02020603050405020304" pitchFamily="18" charset="0"/>
                <a:cs typeface="Times New Roman" panose="02020603050405020304" pitchFamily="18" charset="0"/>
              </a:rPr>
              <a:t>әлеуметтік</a:t>
            </a:r>
            <a:r>
              <a:rPr lang="ru-RU" altLang="en-US" sz="2400" b="1" dirty="0">
                <a:solidFill>
                  <a:srgbClr val="C00000"/>
                </a:solidFill>
                <a:latin typeface="Times New Roman" panose="02020603050405020304" pitchFamily="18" charset="0"/>
                <a:cs typeface="Times New Roman" panose="02020603050405020304" pitchFamily="18" charset="0"/>
              </a:rPr>
              <a:t> </a:t>
            </a:r>
            <a:r>
              <a:rPr lang="ru-RU" altLang="en-US" sz="2400" b="1" dirty="0" err="1">
                <a:solidFill>
                  <a:srgbClr val="C00000"/>
                </a:solidFill>
                <a:latin typeface="Times New Roman" panose="02020603050405020304" pitchFamily="18" charset="0"/>
                <a:cs typeface="Times New Roman" panose="02020603050405020304" pitchFamily="18" charset="0"/>
              </a:rPr>
              <a:t>жауапкершілігінің</a:t>
            </a:r>
            <a:r>
              <a:rPr lang="ru-RU" altLang="en-US" sz="2400" b="1" dirty="0">
                <a:solidFill>
                  <a:srgbClr val="C00000"/>
                </a:solidFill>
                <a:latin typeface="Times New Roman" panose="02020603050405020304" pitchFamily="18" charset="0"/>
                <a:cs typeface="Times New Roman" panose="02020603050405020304" pitchFamily="18" charset="0"/>
              </a:rPr>
              <a:t> кем </a:t>
            </a:r>
            <a:r>
              <a:rPr lang="ru-RU" altLang="en-US" sz="2400" b="1" dirty="0" err="1">
                <a:solidFill>
                  <a:srgbClr val="C00000"/>
                </a:solidFill>
                <a:latin typeface="Times New Roman" panose="02020603050405020304" pitchFamily="18" charset="0"/>
                <a:cs typeface="Times New Roman" panose="02020603050405020304" pitchFamily="18" charset="0"/>
              </a:rPr>
              <a:t>дегенде</a:t>
            </a:r>
            <a:r>
              <a:rPr lang="ru-RU" altLang="en-US" sz="2400" b="1" dirty="0">
                <a:solidFill>
                  <a:srgbClr val="C00000"/>
                </a:solidFill>
                <a:latin typeface="Times New Roman" panose="02020603050405020304" pitchFamily="18" charset="0"/>
                <a:cs typeface="Times New Roman" panose="02020603050405020304" pitchFamily="18" charset="0"/>
              </a:rPr>
              <a:t> </a:t>
            </a:r>
            <a:r>
              <a:rPr lang="ru-RU" altLang="en-US" sz="2400" b="1" dirty="0" err="1">
                <a:solidFill>
                  <a:srgbClr val="C00000"/>
                </a:solidFill>
                <a:latin typeface="Times New Roman" panose="02020603050405020304" pitchFamily="18" charset="0"/>
                <a:cs typeface="Times New Roman" panose="02020603050405020304" pitchFamily="18" charset="0"/>
              </a:rPr>
              <a:t>төрт</a:t>
            </a:r>
            <a:r>
              <a:rPr lang="ru-RU" altLang="en-US" sz="2400" b="1" dirty="0">
                <a:solidFill>
                  <a:srgbClr val="C00000"/>
                </a:solidFill>
                <a:latin typeface="Times New Roman" panose="02020603050405020304" pitchFamily="18" charset="0"/>
                <a:cs typeface="Times New Roman" panose="02020603050405020304" pitchFamily="18" charset="0"/>
              </a:rPr>
              <a:t> </a:t>
            </a:r>
            <a:r>
              <a:rPr lang="ru-RU" altLang="en-US" sz="2400" b="1" dirty="0" err="1">
                <a:solidFill>
                  <a:srgbClr val="C00000"/>
                </a:solidFill>
                <a:latin typeface="Times New Roman" panose="02020603050405020304" pitchFamily="18" charset="0"/>
                <a:cs typeface="Times New Roman" panose="02020603050405020304" pitchFamily="18" charset="0"/>
              </a:rPr>
              <a:t>моделін</a:t>
            </a:r>
            <a:r>
              <a:rPr lang="ru-RU" altLang="en-US" sz="2400" b="1" dirty="0">
                <a:solidFill>
                  <a:srgbClr val="C00000"/>
                </a:solidFill>
                <a:latin typeface="Times New Roman" panose="02020603050405020304" pitchFamily="18" charset="0"/>
                <a:cs typeface="Times New Roman" panose="02020603050405020304" pitchFamily="18" charset="0"/>
              </a:rPr>
              <a:t> </a:t>
            </a:r>
            <a:r>
              <a:rPr lang="ru-RU" altLang="en-US" sz="2400" b="1" dirty="0" err="1">
                <a:solidFill>
                  <a:srgbClr val="C00000"/>
                </a:solidFill>
                <a:latin typeface="Times New Roman" panose="02020603050405020304" pitchFamily="18" charset="0"/>
                <a:cs typeface="Times New Roman" panose="02020603050405020304" pitchFamily="18" charset="0"/>
              </a:rPr>
              <a:t>бөліп</a:t>
            </a:r>
            <a:r>
              <a:rPr lang="ru-RU" altLang="en-US" sz="2400" b="1" dirty="0">
                <a:solidFill>
                  <a:srgbClr val="C00000"/>
                </a:solidFill>
                <a:latin typeface="Times New Roman" panose="02020603050405020304" pitchFamily="18" charset="0"/>
                <a:cs typeface="Times New Roman" panose="02020603050405020304" pitchFamily="18" charset="0"/>
              </a:rPr>
              <a:t> </a:t>
            </a:r>
            <a:r>
              <a:rPr lang="ru-RU" altLang="en-US" sz="2400" b="1" dirty="0" err="1" smtClean="0">
                <a:solidFill>
                  <a:srgbClr val="C00000"/>
                </a:solidFill>
                <a:latin typeface="Times New Roman" panose="02020603050405020304" pitchFamily="18" charset="0"/>
                <a:cs typeface="Times New Roman" panose="02020603050405020304" pitchFamily="18" charset="0"/>
              </a:rPr>
              <a:t>қарастырады</a:t>
            </a:r>
            <a:r>
              <a:rPr lang="ru-RU" altLang="en-US" sz="2400" b="1" dirty="0">
                <a:solidFill>
                  <a:schemeClr val="accent2"/>
                </a:solidFill>
              </a:rPr>
              <a:t/>
            </a:r>
            <a:br>
              <a:rPr lang="ru-RU" altLang="en-US" sz="2400" b="1" dirty="0">
                <a:solidFill>
                  <a:schemeClr val="accent2"/>
                </a:solidFill>
              </a:rPr>
            </a:br>
            <a:endParaRPr lang="en-US" sz="2400" b="1" dirty="0">
              <a:solidFill>
                <a:schemeClr val="accent2"/>
              </a:solidFill>
            </a:endParaRPr>
          </a:p>
        </p:txBody>
      </p:sp>
      <p:sp>
        <p:nvSpPr>
          <p:cNvPr id="5" name="Прямоугольник 4"/>
          <p:cNvSpPr/>
          <p:nvPr/>
        </p:nvSpPr>
        <p:spPr>
          <a:xfrm>
            <a:off x="76200" y="1143000"/>
            <a:ext cx="8839200" cy="5016758"/>
          </a:xfrm>
          <a:prstGeom prst="rect">
            <a:avLst/>
          </a:prstGeom>
        </p:spPr>
        <p:txBody>
          <a:bodyPr wrap="square">
            <a:spAutoFit/>
          </a:bodyPr>
          <a:lstStyle/>
          <a:p>
            <a:pPr indent="360363">
              <a:defRPr/>
            </a:pPr>
            <a:r>
              <a:rPr lang="en-US" sz="2000" b="1" i="1" dirty="0">
                <a:solidFill>
                  <a:srgbClr val="C00000"/>
                </a:solidFill>
                <a:latin typeface="Times New Roman" panose="02020603050405020304" pitchFamily="18" charset="0"/>
                <a:cs typeface="Times New Roman" panose="02020603050405020304" pitchFamily="18" charset="0"/>
              </a:rPr>
              <a:t>1</a:t>
            </a:r>
            <a:r>
              <a:rPr lang="ru-RU" sz="2000" b="1" i="1" dirty="0">
                <a:solidFill>
                  <a:srgbClr val="C00000"/>
                </a:solidFill>
                <a:latin typeface="Times New Roman" panose="02020603050405020304" pitchFamily="18" charset="0"/>
                <a:cs typeface="Times New Roman" panose="02020603050405020304" pitchFamily="18" charset="0"/>
              </a:rPr>
              <a:t>.</a:t>
            </a:r>
            <a:r>
              <a:rPr lang="ru-RU" sz="2000" b="1" i="1" dirty="0" err="1">
                <a:solidFill>
                  <a:srgbClr val="C00000"/>
                </a:solidFill>
                <a:latin typeface="Times New Roman" panose="02020603050405020304" pitchFamily="18" charset="0"/>
                <a:cs typeface="Times New Roman" panose="02020603050405020304" pitchFamily="18" charset="0"/>
              </a:rPr>
              <a:t>Манипулятивті</a:t>
            </a:r>
            <a:r>
              <a:rPr lang="ru-RU" sz="2000" b="1" i="1" dirty="0">
                <a:solidFill>
                  <a:srgbClr val="C00000"/>
                </a:solidFill>
                <a:latin typeface="Times New Roman" panose="02020603050405020304" pitchFamily="18" charset="0"/>
                <a:cs typeface="Times New Roman" panose="02020603050405020304" pitchFamily="18" charset="0"/>
              </a:rPr>
              <a:t> модель </a:t>
            </a:r>
            <a:r>
              <a:rPr lang="ru-RU" sz="2000" b="1" i="1" dirty="0">
                <a:solidFill>
                  <a:schemeClr val="accent2"/>
                </a:solidFill>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қоғамдық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пікірді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манипуляциялау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фирманың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коммерциялық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мақстаттарына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бірбағыттылы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өңделуі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Нарықтық</a:t>
            </a:r>
            <a:r>
              <a:rPr lang="ru-RU" sz="2000" dirty="0">
                <a:latin typeface="Times New Roman" panose="02020603050405020304" pitchFamily="18" charset="0"/>
                <a:cs typeface="Times New Roman" panose="02020603050405020304" pitchFamily="18" charset="0"/>
              </a:rPr>
              <a:t> экономика </a:t>
            </a:r>
            <a:r>
              <a:rPr lang="ru-RU" sz="2000" dirty="0" err="1">
                <a:latin typeface="Times New Roman" panose="02020603050405020304" pitchFamily="18" charset="0"/>
                <a:cs typeface="Times New Roman" panose="02020603050405020304" pitchFamily="18" charset="0"/>
              </a:rPr>
              <a:t>қалыптасуының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бастапты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сатыларында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осындай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айтылу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сөзсіз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орынды</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indent="360363">
              <a:defRPr/>
            </a:pPr>
            <a:r>
              <a:rPr lang="ru-RU" sz="2000" b="1" i="1" dirty="0" smtClean="0">
                <a:solidFill>
                  <a:srgbClr val="C00000"/>
                </a:solidFill>
                <a:latin typeface="Times New Roman" panose="02020603050405020304" pitchFamily="18" charset="0"/>
                <a:cs typeface="Times New Roman" panose="02020603050405020304" pitchFamily="18" charset="0"/>
              </a:rPr>
              <a:t>2</a:t>
            </a:r>
            <a:r>
              <a:rPr lang="ru-RU" sz="2000" b="1" i="1" dirty="0">
                <a:solidFill>
                  <a:srgbClr val="C00000"/>
                </a:solidFill>
                <a:latin typeface="Times New Roman" panose="02020603050405020304" pitchFamily="18" charset="0"/>
                <a:cs typeface="Times New Roman" panose="02020603050405020304" pitchFamily="18" charset="0"/>
              </a:rPr>
              <a:t>. </a:t>
            </a:r>
            <a:r>
              <a:rPr lang="ru-RU" sz="2000" b="1" i="1" dirty="0" err="1">
                <a:solidFill>
                  <a:srgbClr val="C00000"/>
                </a:solidFill>
                <a:latin typeface="Times New Roman" panose="02020603050405020304" pitchFamily="18" charset="0"/>
                <a:cs typeface="Times New Roman" panose="02020603050405020304" pitchFamily="18" charset="0"/>
              </a:rPr>
              <a:t>Ақпараттандыру</a:t>
            </a:r>
            <a:r>
              <a:rPr lang="ru-RU" sz="2000" b="1" i="1" dirty="0">
                <a:solidFill>
                  <a:srgbClr val="C00000"/>
                </a:solidFill>
                <a:latin typeface="Times New Roman" panose="02020603050405020304" pitchFamily="18" charset="0"/>
                <a:cs typeface="Times New Roman" panose="02020603050405020304" pitchFamily="18" charset="0"/>
              </a:rPr>
              <a:t> </a:t>
            </a:r>
            <a:r>
              <a:rPr lang="ru-RU" sz="2000" b="1" i="1" dirty="0" err="1">
                <a:solidFill>
                  <a:srgbClr val="C00000"/>
                </a:solidFill>
                <a:latin typeface="Times New Roman" panose="02020603050405020304" pitchFamily="18" charset="0"/>
                <a:cs typeface="Times New Roman" panose="02020603050405020304" pitchFamily="18" charset="0"/>
              </a:rPr>
              <a:t>моделі</a:t>
            </a:r>
            <a:r>
              <a:rPr lang="ru-RU" sz="2000" b="1" i="1" dirty="0">
                <a:solidFill>
                  <a:srgbClr val="C00000"/>
                </a:solidFill>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модельге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жарнамалық-насихат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әсерінен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фирманың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әлеуметтік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ортасы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әрекеттерін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дұрыс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түсініп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адекватты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қатуына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танытуы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фирманың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мүмкіндіктері</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тілегін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түсіндіру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мақсатында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қоғамды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ақпараттындыру</a:t>
            </a:r>
            <a:r>
              <a:rPr lang="ru-RU" sz="2000" dirty="0">
                <a:latin typeface="Times New Roman" panose="02020603050405020304" pitchFamily="18" charset="0"/>
                <a:cs typeface="Times New Roman" panose="02020603050405020304" pitchFamily="18" charset="0"/>
              </a:rPr>
              <a:t>. </a:t>
            </a:r>
          </a:p>
          <a:p>
            <a:pPr indent="360363">
              <a:defRPr/>
            </a:pPr>
            <a:r>
              <a:rPr lang="ru-RU" sz="2000" b="1" i="1" dirty="0">
                <a:solidFill>
                  <a:srgbClr val="C00000"/>
                </a:solidFill>
                <a:latin typeface="Times New Roman" panose="02020603050405020304" pitchFamily="18" charset="0"/>
                <a:cs typeface="Times New Roman" panose="02020603050405020304" pitchFamily="18" charset="0"/>
              </a:rPr>
              <a:t>3. </a:t>
            </a:r>
            <a:r>
              <a:rPr lang="ru-RU" sz="2000" b="1" i="1" dirty="0" err="1">
                <a:solidFill>
                  <a:srgbClr val="C00000"/>
                </a:solidFill>
                <a:latin typeface="Times New Roman" panose="02020603050405020304" pitchFamily="18" charset="0"/>
                <a:cs typeface="Times New Roman" panose="02020603050405020304" pitchFamily="18" charset="0"/>
              </a:rPr>
              <a:t>Өзара</a:t>
            </a:r>
            <a:r>
              <a:rPr lang="ru-RU" sz="2000" b="1" i="1" dirty="0">
                <a:solidFill>
                  <a:srgbClr val="C00000"/>
                </a:solidFill>
                <a:latin typeface="Times New Roman" panose="02020603050405020304" pitchFamily="18" charset="0"/>
                <a:cs typeface="Times New Roman" panose="02020603050405020304" pitchFamily="18" charset="0"/>
              </a:rPr>
              <a:t> </a:t>
            </a:r>
            <a:r>
              <a:rPr lang="ru-RU" sz="2000" b="1" i="1" dirty="0" err="1">
                <a:solidFill>
                  <a:srgbClr val="C00000"/>
                </a:solidFill>
                <a:latin typeface="Times New Roman" panose="02020603050405020304" pitchFamily="18" charset="0"/>
                <a:cs typeface="Times New Roman" panose="02020603050405020304" pitchFamily="18" charset="0"/>
              </a:rPr>
              <a:t>түсіністік</a:t>
            </a:r>
            <a:r>
              <a:rPr lang="ru-RU" sz="2000" b="1" i="1" dirty="0">
                <a:solidFill>
                  <a:srgbClr val="C00000"/>
                </a:solidFill>
                <a:latin typeface="Times New Roman" panose="02020603050405020304" pitchFamily="18" charset="0"/>
                <a:cs typeface="Times New Roman" panose="02020603050405020304" pitchFamily="18" charset="0"/>
              </a:rPr>
              <a:t> </a:t>
            </a:r>
            <a:r>
              <a:rPr lang="ru-RU" sz="2000" b="1" i="1" dirty="0" err="1">
                <a:solidFill>
                  <a:srgbClr val="C00000"/>
                </a:solidFill>
                <a:latin typeface="Times New Roman" panose="02020603050405020304" pitchFamily="18" charset="0"/>
                <a:cs typeface="Times New Roman" panose="02020603050405020304" pitchFamily="18" charset="0"/>
              </a:rPr>
              <a:t>моделі</a:t>
            </a:r>
            <a:r>
              <a:rPr lang="ru-RU" sz="2000" b="1" i="1" dirty="0">
                <a:solidFill>
                  <a:srgbClr val="C00000"/>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мәселе</a:t>
            </a:r>
            <a:r>
              <a:rPr lang="ru-RU" sz="2000" dirty="0">
                <a:latin typeface="Times New Roman" panose="02020603050405020304" pitchFamily="18" charset="0"/>
                <a:cs typeface="Times New Roman" panose="02020603050405020304" pitchFamily="18" charset="0"/>
              </a:rPr>
              <a:t> тек </a:t>
            </a:r>
            <a:r>
              <a:rPr lang="ru-RU" sz="2000" dirty="0" err="1">
                <a:latin typeface="Times New Roman" panose="02020603050405020304" pitchFamily="18" charset="0"/>
                <a:cs typeface="Times New Roman" panose="02020603050405020304" pitchFamily="18" charset="0"/>
              </a:rPr>
              <a:t>өз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мүддеңді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дұрыс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ұғындыру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өзгенің</a:t>
            </a:r>
            <a:r>
              <a:rPr lang="ru-RU" sz="2000" dirty="0">
                <a:latin typeface="Times New Roman" panose="02020603050405020304" pitchFamily="18" charset="0"/>
                <a:cs typeface="Times New Roman" panose="02020603050405020304" pitchFamily="18" charset="0"/>
              </a:rPr>
              <a:t> де </a:t>
            </a:r>
            <a:r>
              <a:rPr lang="ru-RU" sz="2000" dirty="0" err="1">
                <a:latin typeface="Times New Roman" panose="02020603050405020304" pitchFamily="18" charset="0"/>
                <a:cs typeface="Times New Roman" panose="02020603050405020304" pitchFamily="18" charset="0"/>
              </a:rPr>
              <a:t>мүдделеріне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түсіністікпен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қарау</a:t>
            </a:r>
            <a:r>
              <a:rPr lang="ru-RU" sz="2000" dirty="0"/>
              <a:t>.</a:t>
            </a:r>
          </a:p>
          <a:p>
            <a:pPr indent="360363">
              <a:defRPr/>
            </a:pPr>
            <a:r>
              <a:rPr lang="ru-RU" sz="2000" b="1" i="1" dirty="0">
                <a:solidFill>
                  <a:srgbClr val="C00000"/>
                </a:solidFill>
                <a:latin typeface="Times New Roman" panose="02020603050405020304" pitchFamily="18" charset="0"/>
                <a:cs typeface="Times New Roman" panose="02020603050405020304" pitchFamily="18" charset="0"/>
              </a:rPr>
              <a:t>4</a:t>
            </a:r>
            <a:r>
              <a:rPr lang="ru-RU" sz="2000" b="1" i="1" dirty="0" smtClean="0">
                <a:solidFill>
                  <a:srgbClr val="C00000"/>
                </a:solidFill>
                <a:latin typeface="Times New Roman" panose="02020603050405020304" pitchFamily="18" charset="0"/>
                <a:cs typeface="Times New Roman" panose="02020603050405020304" pitchFamily="18" charset="0"/>
              </a:rPr>
              <a:t>. </a:t>
            </a:r>
            <a:r>
              <a:rPr lang="ru-RU" sz="2000" b="1" i="1" dirty="0" err="1" smtClean="0">
                <a:solidFill>
                  <a:srgbClr val="C00000"/>
                </a:solidFill>
                <a:latin typeface="Times New Roman" panose="02020603050405020304" pitchFamily="18" charset="0"/>
                <a:cs typeface="Times New Roman" panose="02020603050405020304" pitchFamily="18" charset="0"/>
              </a:rPr>
              <a:t>Әлеуметтік</a:t>
            </a:r>
            <a:r>
              <a:rPr lang="ru-RU" sz="2000" b="1" i="1" dirty="0" smtClean="0">
                <a:solidFill>
                  <a:srgbClr val="C00000"/>
                </a:solidFill>
                <a:latin typeface="Times New Roman" panose="02020603050405020304" pitchFamily="18" charset="0"/>
                <a:cs typeface="Times New Roman" panose="02020603050405020304" pitchFamily="18" charset="0"/>
              </a:rPr>
              <a:t> </a:t>
            </a:r>
            <a:r>
              <a:rPr lang="ru-RU" sz="2000" b="1" i="1" dirty="0" err="1">
                <a:solidFill>
                  <a:srgbClr val="C00000"/>
                </a:solidFill>
                <a:latin typeface="Times New Roman" panose="02020603050405020304" pitchFamily="18" charset="0"/>
                <a:cs typeface="Times New Roman" panose="02020603050405020304" pitchFamily="18" charset="0"/>
              </a:rPr>
              <a:t>серіктестік</a:t>
            </a:r>
            <a:r>
              <a:rPr lang="ru-RU" sz="2000" b="1" i="1" dirty="0">
                <a:solidFill>
                  <a:srgbClr val="C00000"/>
                </a:solidFill>
                <a:latin typeface="Times New Roman" panose="02020603050405020304" pitchFamily="18" charset="0"/>
                <a:cs typeface="Times New Roman" panose="02020603050405020304" pitchFamily="18" charset="0"/>
              </a:rPr>
              <a:t> </a:t>
            </a:r>
            <a:r>
              <a:rPr lang="ru-RU" sz="2000" b="1" i="1" dirty="0" err="1">
                <a:solidFill>
                  <a:srgbClr val="C00000"/>
                </a:solidFill>
                <a:latin typeface="Times New Roman" panose="02020603050405020304" pitchFamily="18" charset="0"/>
                <a:cs typeface="Times New Roman" panose="02020603050405020304" pitchFamily="18" charset="0"/>
              </a:rPr>
              <a:t>моделі</a:t>
            </a:r>
            <a:r>
              <a:rPr lang="ru-RU" sz="2000" b="1" i="1" dirty="0">
                <a:solidFill>
                  <a:srgbClr val="C00000"/>
                </a:solidFill>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Анағұрлым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кемелденген</a:t>
            </a:r>
            <a:r>
              <a:rPr lang="ru-RU" sz="2000" dirty="0">
                <a:latin typeface="Times New Roman" panose="02020603050405020304" pitchFamily="18" charset="0"/>
                <a:cs typeface="Times New Roman" panose="02020603050405020304" pitchFamily="18" charset="0"/>
              </a:rPr>
              <a:t> модель, </a:t>
            </a:r>
            <a:r>
              <a:rPr lang="ru-RU" sz="2000" dirty="0" err="1">
                <a:latin typeface="Times New Roman" panose="02020603050405020304" pitchFamily="18" charset="0"/>
                <a:cs typeface="Times New Roman" panose="02020603050405020304" pitchFamily="18" charset="0"/>
              </a:rPr>
              <a:t>қоғамдық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пікір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әлеуметтік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ортаны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түгел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түсіну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бағытталған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нарықпен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сондай-ақ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фирманың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әлеуметтік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ортасы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органдары</a:t>
            </a:r>
            <a:r>
              <a:rPr lang="ru-RU" sz="2000" dirty="0">
                <a:latin typeface="Times New Roman" panose="02020603050405020304" pitchFamily="18" charset="0"/>
                <a:cs typeface="Times New Roman" panose="02020603050405020304" pitchFamily="18" charset="0"/>
              </a:rPr>
              <a:t>, БАҚ, </a:t>
            </a:r>
            <a:r>
              <a:rPr lang="ru-RU" sz="2000" dirty="0" err="1">
                <a:latin typeface="Times New Roman" panose="02020603050405020304" pitchFamily="18" charset="0"/>
                <a:cs typeface="Times New Roman" panose="02020603050405020304" pitchFamily="18" charset="0"/>
              </a:rPr>
              <a:t>қоғамдық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ұйымдар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ұйымдаспаған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көпшілікпен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қызметкерлерімен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өзара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қарым-қатынастар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орнату</a:t>
            </a:r>
            <a:r>
              <a:rPr lang="ru-RU"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331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304800"/>
          <a:ext cx="9144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1486045707"/>
              </p:ext>
            </p:extLst>
          </p:nvPr>
        </p:nvGraphicFramePr>
        <p:xfrm>
          <a:off x="457200" y="457200"/>
          <a:ext cx="82296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
            <a:ext cx="8229600" cy="5973763"/>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kk-KZ" b="1" i="1" dirty="0">
                <a:solidFill>
                  <a:srgbClr val="C00000"/>
                </a:solidFill>
                <a:latin typeface="Times New Roman" panose="02020603050405020304" pitchFamily="18" charset="0"/>
                <a:cs typeface="Times New Roman" panose="02020603050405020304" pitchFamily="18" charset="0"/>
              </a:rPr>
              <a:t>Бизнестің ішкі әлеуметтік жауапкершілігіне:</a:t>
            </a:r>
          </a:p>
          <a:p>
            <a:pPr>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Еңбек қауіпсіздігі</a:t>
            </a:r>
          </a:p>
          <a:p>
            <a:pPr>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Тұрақтылық және әлеуметтік маңызды жалақы төлеу</a:t>
            </a:r>
          </a:p>
          <a:p>
            <a:pPr>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Қызметкерлердің әлеуметтік қорғалуын қамтамасыз ету</a:t>
            </a:r>
          </a:p>
          <a:p>
            <a:pPr>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Оқыту, біліктілікті арттыру бағдарламалары арқылы адам ресурстарын дамыту</a:t>
            </a:r>
          </a:p>
          <a:p>
            <a:pPr>
              <a:buFont typeface="Wingdings" panose="05000000000000000000" pitchFamily="2" charset="2"/>
              <a:buChar char="Ø"/>
            </a:pPr>
            <a:r>
              <a:rPr lang="kk-KZ" sz="2800" dirty="0">
                <a:latin typeface="Times New Roman" panose="02020603050405020304" pitchFamily="18" charset="0"/>
                <a:cs typeface="Times New Roman" panose="02020603050405020304" pitchFamily="18" charset="0"/>
              </a:rPr>
              <a:t>Стандарттарды енгізу </a:t>
            </a:r>
            <a:endParaRPr lang="ru-RU"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605</Words>
  <Application>Microsoft Office PowerPoint</Application>
  <PresentationFormat>Экран (4:3)</PresentationFormat>
  <Paragraphs>67</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Century Schoolbook</vt:lpstr>
      <vt:lpstr>Constantia</vt:lpstr>
      <vt:lpstr>Times New Roman</vt:lpstr>
      <vt:lpstr>Wingdings</vt:lpstr>
      <vt:lpstr>Office Theme</vt:lpstr>
      <vt:lpstr>Презентация PowerPoint</vt:lpstr>
      <vt:lpstr>Əлеуметтік жауапкершілік əрбір адамның эгоцентристік іс-əрекетінің қоғам үшін игілікті болуы қажет екендігін білдіреді.      Əлеуметтік жауапкершілік - заңдық күшке ие, бұл заң емес, шешім қабылдау үрдісіндегі этикалық-мəдени принципі    Бизнестің әлеуметтік жауапкершілігі - жеке кәсіпкерлік субъектілерінің әлеуметтік, экономикалық, экологиялық салаларда қоғамды дамытуға қосқан ерікті үлесі.  Бизнестің әлеуметтік жауапкершілігі – жеке әлеуметтік топтар мен жалпы қоғамның өмір сүрі сапасына әсер ететін жанама айқындалған немесе айқындалмаған заңнаманың (этика, экология қайырымдылық, мейірімділік, жанашырлық және т.б. саладағы) ережелер мен нормаларын ұстану үшін бизнес субьектілерінің жауапкершілігі. Жауапкершілік бизнес қажеттіліктері мен қоғамның қажеттіліктерін елемей немесе көңіл болмауы нәтижесінде бизнестің осы түрі үшін ресурстық база болып табылатын аумақтарда, еңбек күшінің ұдайы өндірісін баяулату кезінде пайда болады.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Бизнестің беделі мен имиджін қалыптастыру технологиясы</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37</cp:revision>
  <dcterms:modified xsi:type="dcterms:W3CDTF">2026-03-29T08:21:12Z</dcterms:modified>
</cp:coreProperties>
</file>